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84" r:id="rId25"/>
    <p:sldId id="2585" r:id="rId26"/>
    <p:sldId id="2586" r:id="rId27"/>
    <p:sldId id="2587" r:id="rId28"/>
    <p:sldId id="258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owerShell for Azure DevOps: Streamlining CI/CD Pipelines" id="{6090B72A-AE04-4430-BB53-5D4D14B387F7}">
          <p14:sldIdLst>
            <p14:sldId id="2561"/>
            <p14:sldId id="2562"/>
          </p14:sldIdLst>
        </p14:section>
        <p14:section name="Introduction" id="{3CF02199-8349-4931-A999-CD000AB921D2}">
          <p14:sldIdLst>
            <p14:sldId id="2563"/>
            <p14:sldId id="2564"/>
            <p14:sldId id="2565"/>
            <p14:sldId id="2566"/>
          </p14:sldIdLst>
        </p14:section>
        <p14:section name="What Is PowerShell?" id="{D8BEF2BF-EBFC-4307-9420-978D7C399362}">
          <p14:sldIdLst>
            <p14:sldId id="2567"/>
            <p14:sldId id="2568"/>
            <p14:sldId id="2569"/>
            <p14:sldId id="2570"/>
          </p14:sldIdLst>
        </p14:section>
        <p14:section name="Azure DevOps Overview" id="{A5843C82-5CFF-4F8D-8916-CEF1A9F34D1F}">
          <p14:sldIdLst>
            <p14:sldId id="2571"/>
            <p14:sldId id="2572"/>
            <p14:sldId id="2573"/>
          </p14:sldIdLst>
        </p14:section>
        <p14:section name="PowerShell Cmdlets for Azure DevOps" id="{7CC19EE9-BEEB-474D-9FB2-4DDED93159B5}">
          <p14:sldIdLst>
            <p14:sldId id="2574"/>
            <p14:sldId id="2575"/>
            <p14:sldId id="2576"/>
          </p14:sldIdLst>
        </p14:section>
        <p14:section name="Setting Up Your Environment" id="{C67767B5-AC3F-4B07-88C0-7D6DDA237C4E}">
          <p14:sldIdLst>
            <p14:sldId id="2577"/>
            <p14:sldId id="2578"/>
            <p14:sldId id="2579"/>
            <p14:sldId id="2580"/>
          </p14:sldIdLst>
        </p14:section>
        <p14:section name="Technical Demo Overview" id="{B0EEF537-43AF-486F-B6EB-4A067689D714}">
          <p14:sldIdLst>
            <p14:sldId id="2581"/>
            <p14:sldId id="2582"/>
            <p14:sldId id="2583"/>
          </p14:sldIdLst>
        </p14:section>
        <p14:section name="Best Practices" id="{F6F59B92-62E0-43F5-B761-6AD67D554AFD}">
          <p14:sldIdLst>
            <p14:sldId id="2584"/>
            <p14:sldId id="2585"/>
            <p14:sldId id="2586"/>
            <p14:sldId id="2587"/>
          </p14:sldIdLst>
        </p14:section>
        <p14:section name="Conclusion" id="{243CA44D-1513-49DB-A171-31F9CB45DE42}">
          <p14:sldIdLst>
            <p14:sldId id="258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0" autoAdjust="0"/>
    <p:restoredTop sz="94660"/>
  </p:normalViewPr>
  <p:slideViewPr>
    <p:cSldViewPr snapToGrid="0">
      <p:cViewPr varScale="1">
        <p:scale>
          <a:sx n="30" d="100"/>
          <a:sy n="30" d="100"/>
        </p:scale>
        <p:origin x="1350" y="258"/>
      </p:cViewPr>
      <p:guideLst/>
    </p:cSldViewPr>
  </p:slideViewPr>
  <p:notesTextViewPr>
    <p:cViewPr>
      <p:scale>
        <a:sx n="1" d="1"/>
        <a:sy n="1" d="1"/>
      </p:scale>
      <p:origin x="0" y="0"/>
    </p:cViewPr>
  </p:notesTextViewPr>
  <p:sorterViewPr>
    <p:cViewPr>
      <p:scale>
        <a:sx n="100" d="100"/>
        <a:sy n="100" d="100"/>
      </p:scale>
      <p:origin x="0" y="-286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274171-F266-4C46-B0DD-43B814A2AE61}"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GB"/>
        </a:p>
      </dgm:t>
    </dgm:pt>
    <dgm:pt modelId="{682E3C37-F663-4E6B-825F-4DEEF99C6BEB}">
      <dgm:prSet/>
      <dgm:spPr/>
      <dgm:t>
        <a:bodyPr/>
        <a:lstStyle/>
        <a:p>
          <a:pPr>
            <a:lnSpc>
              <a:spcPct val="100000"/>
            </a:lnSpc>
            <a:defRPr b="1"/>
          </a:pPr>
          <a:r>
            <a:rPr lang="en-GB"/>
            <a:t>CI/CD Pipeline Automation</a:t>
          </a:r>
        </a:p>
      </dgm:t>
    </dgm:pt>
    <dgm:pt modelId="{40B61B05-87FD-4D7C-ADE8-380622D29065}" type="parTrans" cxnId="{C85B1B69-97A7-47DC-B56A-3D7B070BDDC1}">
      <dgm:prSet/>
      <dgm:spPr/>
      <dgm:t>
        <a:bodyPr/>
        <a:lstStyle/>
        <a:p>
          <a:endParaRPr lang="en-GB"/>
        </a:p>
      </dgm:t>
    </dgm:pt>
    <dgm:pt modelId="{1D8E9EED-5916-4E37-8585-D15E2C75D9B6}" type="sibTrans" cxnId="{C85B1B69-97A7-47DC-B56A-3D7B070BDDC1}">
      <dgm:prSet/>
      <dgm:spPr/>
      <dgm:t>
        <a:bodyPr/>
        <a:lstStyle/>
        <a:p>
          <a:pPr>
            <a:lnSpc>
              <a:spcPct val="100000"/>
            </a:lnSpc>
            <a:defRPr b="1"/>
          </a:pPr>
          <a:endParaRPr lang="en-GB"/>
        </a:p>
      </dgm:t>
    </dgm:pt>
    <dgm:pt modelId="{8D0783D6-FD3B-41F7-B9A3-2984A9059FFE}">
      <dgm:prSet/>
      <dgm:spPr/>
      <dgm:t>
        <a:bodyPr/>
        <a:lstStyle/>
        <a:p>
          <a:pPr>
            <a:lnSpc>
              <a:spcPct val="100000"/>
            </a:lnSpc>
          </a:pPr>
          <a:r>
            <a:rPr lang="en-GB"/>
            <a:t>This demo will showcase the automation of a Continuous Integration and Continuous Deployment pipeline, streamlining the software development process.</a:t>
          </a:r>
        </a:p>
      </dgm:t>
    </dgm:pt>
    <dgm:pt modelId="{CBBDCB72-737F-4191-BF39-9C1049683C0B}" type="parTrans" cxnId="{B1BF861E-183A-45AB-8B98-F118F8B45F61}">
      <dgm:prSet/>
      <dgm:spPr/>
      <dgm:t>
        <a:bodyPr/>
        <a:lstStyle/>
        <a:p>
          <a:endParaRPr lang="en-GB"/>
        </a:p>
      </dgm:t>
    </dgm:pt>
    <dgm:pt modelId="{B3FA4688-F866-4D93-9FC0-BE0EE18B831E}" type="sibTrans" cxnId="{B1BF861E-183A-45AB-8B98-F118F8B45F61}">
      <dgm:prSet/>
      <dgm:spPr/>
      <dgm:t>
        <a:bodyPr/>
        <a:lstStyle/>
        <a:p>
          <a:endParaRPr lang="en-GB"/>
        </a:p>
      </dgm:t>
    </dgm:pt>
    <dgm:pt modelId="{3F8B73DB-EBA8-434B-981C-DE376E10E04F}">
      <dgm:prSet/>
      <dgm:spPr/>
      <dgm:t>
        <a:bodyPr/>
        <a:lstStyle/>
        <a:p>
          <a:pPr>
            <a:lnSpc>
              <a:spcPct val="100000"/>
            </a:lnSpc>
            <a:defRPr b="1"/>
          </a:pPr>
          <a:r>
            <a:rPr lang="en-GB"/>
            <a:t>Step-by-Step Process</a:t>
          </a:r>
        </a:p>
      </dgm:t>
    </dgm:pt>
    <dgm:pt modelId="{5CB4E00A-914A-4954-8B6C-258BB3BE043B}" type="parTrans" cxnId="{79871C92-F813-4C4F-889F-851B7F1745C1}">
      <dgm:prSet/>
      <dgm:spPr/>
      <dgm:t>
        <a:bodyPr/>
        <a:lstStyle/>
        <a:p>
          <a:endParaRPr lang="en-GB"/>
        </a:p>
      </dgm:t>
    </dgm:pt>
    <dgm:pt modelId="{A883ECE0-971A-41C1-BFE8-A310C68A017E}" type="sibTrans" cxnId="{79871C92-F813-4C4F-889F-851B7F1745C1}">
      <dgm:prSet/>
      <dgm:spPr/>
      <dgm:t>
        <a:bodyPr/>
        <a:lstStyle/>
        <a:p>
          <a:pPr>
            <a:lnSpc>
              <a:spcPct val="100000"/>
            </a:lnSpc>
            <a:defRPr b="1"/>
          </a:pPr>
          <a:endParaRPr lang="en-GB"/>
        </a:p>
      </dgm:t>
    </dgm:pt>
    <dgm:pt modelId="{5B4CF383-0738-453F-AA2E-DB8619FCD859}">
      <dgm:prSet/>
      <dgm:spPr/>
      <dgm:t>
        <a:bodyPr/>
        <a:lstStyle/>
        <a:p>
          <a:pPr>
            <a:lnSpc>
              <a:spcPct val="100000"/>
            </a:lnSpc>
          </a:pPr>
          <a:r>
            <a:rPr lang="en-GB"/>
            <a:t>The demonstration will provide a clear, step-by-step guide on setting up the CI/CD pipeline using PowerShell in Azure DevOps.</a:t>
          </a:r>
        </a:p>
      </dgm:t>
    </dgm:pt>
    <dgm:pt modelId="{C3C2CABF-2494-4BA5-BABB-DE4C87881AAD}" type="parTrans" cxnId="{C68EC93A-705D-4DD2-836B-2831A8E16E0E}">
      <dgm:prSet/>
      <dgm:spPr/>
      <dgm:t>
        <a:bodyPr/>
        <a:lstStyle/>
        <a:p>
          <a:endParaRPr lang="en-GB"/>
        </a:p>
      </dgm:t>
    </dgm:pt>
    <dgm:pt modelId="{6445D605-A5BD-44EA-95E5-42C6DC730BF2}" type="sibTrans" cxnId="{C68EC93A-705D-4DD2-836B-2831A8E16E0E}">
      <dgm:prSet/>
      <dgm:spPr/>
      <dgm:t>
        <a:bodyPr/>
        <a:lstStyle/>
        <a:p>
          <a:endParaRPr lang="en-GB"/>
        </a:p>
      </dgm:t>
    </dgm:pt>
    <dgm:pt modelId="{9C251CEE-FBC6-417A-B2AF-345830BD89AA}">
      <dgm:prSet/>
      <dgm:spPr/>
      <dgm:t>
        <a:bodyPr/>
        <a:lstStyle/>
        <a:p>
          <a:pPr>
            <a:lnSpc>
              <a:spcPct val="100000"/>
            </a:lnSpc>
            <a:defRPr b="1"/>
          </a:pPr>
          <a:r>
            <a:rPr lang="en-GB"/>
            <a:t>Azure DevOps Integration</a:t>
          </a:r>
        </a:p>
      </dgm:t>
    </dgm:pt>
    <dgm:pt modelId="{8EE304ED-1949-48DC-A316-076B1E2AA686}" type="parTrans" cxnId="{01302EA5-6D21-4E45-BFBA-51259B551581}">
      <dgm:prSet/>
      <dgm:spPr/>
      <dgm:t>
        <a:bodyPr/>
        <a:lstStyle/>
        <a:p>
          <a:endParaRPr lang="en-GB"/>
        </a:p>
      </dgm:t>
    </dgm:pt>
    <dgm:pt modelId="{041B55B0-F38C-417B-8D31-E3348890459B}" type="sibTrans" cxnId="{01302EA5-6D21-4E45-BFBA-51259B551581}">
      <dgm:prSet/>
      <dgm:spPr/>
      <dgm:t>
        <a:bodyPr/>
        <a:lstStyle/>
        <a:p>
          <a:endParaRPr lang="en-GB"/>
        </a:p>
      </dgm:t>
    </dgm:pt>
    <dgm:pt modelId="{B0C1791D-BAA6-4C63-9546-CDB59A0485FB}">
      <dgm:prSet/>
      <dgm:spPr/>
      <dgm:t>
        <a:bodyPr/>
        <a:lstStyle/>
        <a:p>
          <a:pPr>
            <a:lnSpc>
              <a:spcPct val="100000"/>
            </a:lnSpc>
          </a:pPr>
          <a:r>
            <a:rPr lang="en-GB"/>
            <a:t>Learn how to effectively utilize Azure DevOps for automating deployments and managing the software development lifecycle.</a:t>
          </a:r>
        </a:p>
      </dgm:t>
    </dgm:pt>
    <dgm:pt modelId="{16CBA438-EF7F-4ACC-A756-7737B1365E23}" type="parTrans" cxnId="{7D97FEC3-81A4-4207-91AC-6F9FFE46507D}">
      <dgm:prSet/>
      <dgm:spPr/>
      <dgm:t>
        <a:bodyPr/>
        <a:lstStyle/>
        <a:p>
          <a:endParaRPr lang="en-GB"/>
        </a:p>
      </dgm:t>
    </dgm:pt>
    <dgm:pt modelId="{D39B8E73-38F5-46A3-9349-D9C7670CF30E}" type="sibTrans" cxnId="{7D97FEC3-81A4-4207-91AC-6F9FFE46507D}">
      <dgm:prSet/>
      <dgm:spPr/>
      <dgm:t>
        <a:bodyPr/>
        <a:lstStyle/>
        <a:p>
          <a:endParaRPr lang="en-GB"/>
        </a:p>
      </dgm:t>
    </dgm:pt>
    <dgm:pt modelId="{56D343CC-D5E1-4DA3-A776-C5266249BD4C}" type="pres">
      <dgm:prSet presAssocID="{E6274171-F266-4C46-B0DD-43B814A2AE61}" presName="Root" presStyleCnt="0">
        <dgm:presLayoutVars>
          <dgm:dir/>
          <dgm:resizeHandles val="exact"/>
        </dgm:presLayoutVars>
      </dgm:prSet>
      <dgm:spPr/>
    </dgm:pt>
    <dgm:pt modelId="{28A88C21-EDBA-4972-A864-EE5E5B9FAEDA}" type="pres">
      <dgm:prSet presAssocID="{682E3C37-F663-4E6B-825F-4DEEF99C6BEB}" presName="Composite" presStyleCnt="0"/>
      <dgm:spPr/>
    </dgm:pt>
    <dgm:pt modelId="{266ECCBB-4A1E-4A69-BD3E-B3BC933D8743}" type="pres">
      <dgm:prSet presAssocID="{682E3C37-F663-4E6B-825F-4DEEF99C6BEB}"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7960" r="25542" b="3"/>
          <a:stretch/>
        </a:blipFill>
      </dgm:spPr>
      <dgm:extLst>
        <a:ext uri="{E40237B7-FDA0-4F09-8148-C483321AD2D9}">
          <dgm14:cNvPr xmlns:dgm14="http://schemas.microsoft.com/office/drawing/2010/diagram" id="0" name="" descr=" Leadership Concept"/>
        </a:ext>
      </dgm:extLst>
    </dgm:pt>
    <dgm:pt modelId="{4BDD91B6-7CCB-4B60-96DF-26E58F6A2FBB}" type="pres">
      <dgm:prSet presAssocID="{682E3C37-F663-4E6B-825F-4DEEF99C6BEB}" presName="Subtitle" presStyleLbl="revTx" presStyleIdx="0" presStyleCnt="6">
        <dgm:presLayoutVars>
          <dgm:chMax val="0"/>
          <dgm:bulletEnabled/>
        </dgm:presLayoutVars>
      </dgm:prSet>
      <dgm:spPr/>
    </dgm:pt>
    <dgm:pt modelId="{D033B5D0-B4E3-4296-A353-FEF338E51290}" type="pres">
      <dgm:prSet presAssocID="{682E3C37-F663-4E6B-825F-4DEEF99C6BEB}" presName="Description" presStyleLbl="revTx" presStyleIdx="1" presStyleCnt="6">
        <dgm:presLayoutVars>
          <dgm:bulletEnabled/>
        </dgm:presLayoutVars>
      </dgm:prSet>
      <dgm:spPr/>
    </dgm:pt>
    <dgm:pt modelId="{FF658C5D-4CE1-4BE6-BEDF-092A0C0F76EF}" type="pres">
      <dgm:prSet presAssocID="{1D8E9EED-5916-4E37-8585-D15E2C75D9B6}" presName="sibTrans" presStyleLbl="sibTrans2D1" presStyleIdx="0" presStyleCnt="0"/>
      <dgm:spPr/>
    </dgm:pt>
    <dgm:pt modelId="{4CA2273A-35C6-4C1D-B5F3-C44E33CF4EAB}" type="pres">
      <dgm:prSet presAssocID="{3F8B73DB-EBA8-434B-981C-DE376E10E04F}" presName="Composite" presStyleCnt="0"/>
      <dgm:spPr/>
    </dgm:pt>
    <dgm:pt modelId="{B0130575-6A4E-4510-B8E7-330502621581}" type="pres">
      <dgm:prSet presAssocID="{3F8B73DB-EBA8-434B-981C-DE376E10E04F}"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t="24500" r="-4" b="-3"/>
          <a:stretch/>
        </a:blipFill>
      </dgm:spPr>
      <dgm:extLst>
        <a:ext uri="{E40237B7-FDA0-4F09-8148-C483321AD2D9}">
          <dgm14:cNvPr xmlns:dgm14="http://schemas.microsoft.com/office/drawing/2010/diagram" id="0" name="" descr="Check list sign and Highlighter isolated on white background"/>
        </a:ext>
      </dgm:extLst>
    </dgm:pt>
    <dgm:pt modelId="{206839EA-C9A5-4F4C-8526-576DD0270912}" type="pres">
      <dgm:prSet presAssocID="{3F8B73DB-EBA8-434B-981C-DE376E10E04F}" presName="Subtitle" presStyleLbl="revTx" presStyleIdx="2" presStyleCnt="6">
        <dgm:presLayoutVars>
          <dgm:chMax val="0"/>
          <dgm:bulletEnabled/>
        </dgm:presLayoutVars>
      </dgm:prSet>
      <dgm:spPr/>
    </dgm:pt>
    <dgm:pt modelId="{F51882E3-B9FF-4FDF-8BB2-950593FAAB23}" type="pres">
      <dgm:prSet presAssocID="{3F8B73DB-EBA8-434B-981C-DE376E10E04F}" presName="Description" presStyleLbl="revTx" presStyleIdx="3" presStyleCnt="6">
        <dgm:presLayoutVars>
          <dgm:bulletEnabled/>
        </dgm:presLayoutVars>
      </dgm:prSet>
      <dgm:spPr/>
    </dgm:pt>
    <dgm:pt modelId="{936BA0F3-EC1A-45A2-B08F-F951C4B0189E}" type="pres">
      <dgm:prSet presAssocID="{A883ECE0-971A-41C1-BFE8-A310C68A017E}" presName="sibTrans" presStyleLbl="sibTrans2D1" presStyleIdx="0" presStyleCnt="0"/>
      <dgm:spPr/>
    </dgm:pt>
    <dgm:pt modelId="{702039F9-FC50-44FA-B9B7-F85004F60C29}" type="pres">
      <dgm:prSet presAssocID="{9C251CEE-FBC6-417A-B2AF-345830BD89AA}" presName="Composite" presStyleCnt="0"/>
      <dgm:spPr/>
    </dgm:pt>
    <dgm:pt modelId="{B46BFC4E-3F69-40A6-98E9-7B384E04572D}" type="pres">
      <dgm:prSet presAssocID="{9C251CEE-FBC6-417A-B2AF-345830BD89AA}"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6065" r="21431" b="-6"/>
          <a:stretch/>
        </a:blipFill>
      </dgm:spPr>
      <dgm:extLst>
        <a:ext uri="{E40237B7-FDA0-4F09-8148-C483321AD2D9}">
          <dgm14:cNvPr xmlns:dgm14="http://schemas.microsoft.com/office/drawing/2010/diagram" id="0" name="" descr="Financial graphs on a dark display"/>
        </a:ext>
      </dgm:extLst>
    </dgm:pt>
    <dgm:pt modelId="{3B717820-2BAC-4959-AF93-0AB9DE08BCDA}" type="pres">
      <dgm:prSet presAssocID="{9C251CEE-FBC6-417A-B2AF-345830BD89AA}" presName="Subtitle" presStyleLbl="revTx" presStyleIdx="4" presStyleCnt="6">
        <dgm:presLayoutVars>
          <dgm:chMax val="0"/>
          <dgm:bulletEnabled/>
        </dgm:presLayoutVars>
      </dgm:prSet>
      <dgm:spPr/>
    </dgm:pt>
    <dgm:pt modelId="{201DCE4F-4FE7-4FAA-934B-DE0242F68072}" type="pres">
      <dgm:prSet presAssocID="{9C251CEE-FBC6-417A-B2AF-345830BD89AA}" presName="Description" presStyleLbl="revTx" presStyleIdx="5" presStyleCnt="6">
        <dgm:presLayoutVars>
          <dgm:bulletEnabled/>
        </dgm:presLayoutVars>
      </dgm:prSet>
      <dgm:spPr/>
    </dgm:pt>
  </dgm:ptLst>
  <dgm:cxnLst>
    <dgm:cxn modelId="{B1BF861E-183A-45AB-8B98-F118F8B45F61}" srcId="{682E3C37-F663-4E6B-825F-4DEEF99C6BEB}" destId="{8D0783D6-FD3B-41F7-B9A3-2984A9059FFE}" srcOrd="0" destOrd="0" parTransId="{CBBDCB72-737F-4191-BF39-9C1049683C0B}" sibTransId="{B3FA4688-F866-4D93-9FC0-BE0EE18B831E}"/>
    <dgm:cxn modelId="{D2688826-6219-4649-B9BA-F968A08A3485}" type="presOf" srcId="{E6274171-F266-4C46-B0DD-43B814A2AE61}" destId="{56D343CC-D5E1-4DA3-A776-C5266249BD4C}" srcOrd="0" destOrd="0" presId="urn:microsoft.com/office/officeart/2024/3/layout/verticalVisualTextBlock1"/>
    <dgm:cxn modelId="{2184F12C-2039-487A-9161-094E42C9AB37}" type="presOf" srcId="{3F8B73DB-EBA8-434B-981C-DE376E10E04F}" destId="{206839EA-C9A5-4F4C-8526-576DD0270912}" srcOrd="0" destOrd="0" presId="urn:microsoft.com/office/officeart/2024/3/layout/verticalVisualTextBlock1"/>
    <dgm:cxn modelId="{625B0632-F2F4-46A1-B189-7E95341FCDA0}" type="presOf" srcId="{5B4CF383-0738-453F-AA2E-DB8619FCD859}" destId="{F51882E3-B9FF-4FDF-8BB2-950593FAAB23}" srcOrd="0" destOrd="0" presId="urn:microsoft.com/office/officeart/2024/3/layout/verticalVisualTextBlock1"/>
    <dgm:cxn modelId="{C68EC93A-705D-4DD2-836B-2831A8E16E0E}" srcId="{3F8B73DB-EBA8-434B-981C-DE376E10E04F}" destId="{5B4CF383-0738-453F-AA2E-DB8619FCD859}" srcOrd="0" destOrd="0" parTransId="{C3C2CABF-2494-4BA5-BABB-DE4C87881AAD}" sibTransId="{6445D605-A5BD-44EA-95E5-42C6DC730BF2}"/>
    <dgm:cxn modelId="{C85B1B69-97A7-47DC-B56A-3D7B070BDDC1}" srcId="{E6274171-F266-4C46-B0DD-43B814A2AE61}" destId="{682E3C37-F663-4E6B-825F-4DEEF99C6BEB}" srcOrd="0" destOrd="0" parTransId="{40B61B05-87FD-4D7C-ADE8-380622D29065}" sibTransId="{1D8E9EED-5916-4E37-8585-D15E2C75D9B6}"/>
    <dgm:cxn modelId="{405C5B6E-CC1B-480D-9ADE-7FC8D2EA246F}" type="presOf" srcId="{682E3C37-F663-4E6B-825F-4DEEF99C6BEB}" destId="{4BDD91B6-7CCB-4B60-96DF-26E58F6A2FBB}" srcOrd="0" destOrd="0" presId="urn:microsoft.com/office/officeart/2024/3/layout/verticalVisualTextBlock1"/>
    <dgm:cxn modelId="{79871C92-F813-4C4F-889F-851B7F1745C1}" srcId="{E6274171-F266-4C46-B0DD-43B814A2AE61}" destId="{3F8B73DB-EBA8-434B-981C-DE376E10E04F}" srcOrd="1" destOrd="0" parTransId="{5CB4E00A-914A-4954-8B6C-258BB3BE043B}" sibTransId="{A883ECE0-971A-41C1-BFE8-A310C68A017E}"/>
    <dgm:cxn modelId="{F0B6FBA4-3C96-458F-A415-C253841955F5}" type="presOf" srcId="{B0C1791D-BAA6-4C63-9546-CDB59A0485FB}" destId="{201DCE4F-4FE7-4FAA-934B-DE0242F68072}" srcOrd="0" destOrd="0" presId="urn:microsoft.com/office/officeart/2024/3/layout/verticalVisualTextBlock1"/>
    <dgm:cxn modelId="{01302EA5-6D21-4E45-BFBA-51259B551581}" srcId="{E6274171-F266-4C46-B0DD-43B814A2AE61}" destId="{9C251CEE-FBC6-417A-B2AF-345830BD89AA}" srcOrd="2" destOrd="0" parTransId="{8EE304ED-1949-48DC-A316-076B1E2AA686}" sibTransId="{041B55B0-F38C-417B-8D31-E3348890459B}"/>
    <dgm:cxn modelId="{08272EA7-D1DD-4864-94ED-8A57A06C4573}" type="presOf" srcId="{8D0783D6-FD3B-41F7-B9A3-2984A9059FFE}" destId="{D033B5D0-B4E3-4296-A353-FEF338E51290}" srcOrd="0" destOrd="0" presId="urn:microsoft.com/office/officeart/2024/3/layout/verticalVisualTextBlock1"/>
    <dgm:cxn modelId="{8DC16CB2-22CE-4308-86A5-8ED92E140B83}" type="presOf" srcId="{1D8E9EED-5916-4E37-8585-D15E2C75D9B6}" destId="{FF658C5D-4CE1-4BE6-BEDF-092A0C0F76EF}" srcOrd="0" destOrd="0" presId="urn:microsoft.com/office/officeart/2024/3/layout/verticalVisualTextBlock1"/>
    <dgm:cxn modelId="{07E246BA-5DF0-49DC-ABFF-52C4125DCC77}" type="presOf" srcId="{A883ECE0-971A-41C1-BFE8-A310C68A017E}" destId="{936BA0F3-EC1A-45A2-B08F-F951C4B0189E}" srcOrd="0" destOrd="0" presId="urn:microsoft.com/office/officeart/2024/3/layout/verticalVisualTextBlock1"/>
    <dgm:cxn modelId="{7D97FEC3-81A4-4207-91AC-6F9FFE46507D}" srcId="{9C251CEE-FBC6-417A-B2AF-345830BD89AA}" destId="{B0C1791D-BAA6-4C63-9546-CDB59A0485FB}" srcOrd="0" destOrd="0" parTransId="{16CBA438-EF7F-4ACC-A756-7737B1365E23}" sibTransId="{D39B8E73-38F5-46A3-9349-D9C7670CF30E}"/>
    <dgm:cxn modelId="{420974F3-D7AE-434D-A420-3800F502F0A2}" type="presOf" srcId="{9C251CEE-FBC6-417A-B2AF-345830BD89AA}" destId="{3B717820-2BAC-4959-AF93-0AB9DE08BCDA}" srcOrd="0" destOrd="0" presId="urn:microsoft.com/office/officeart/2024/3/layout/verticalVisualTextBlock1"/>
    <dgm:cxn modelId="{663D93AE-1CF0-443C-B44F-C3834E120D8A}" type="presParOf" srcId="{56D343CC-D5E1-4DA3-A776-C5266249BD4C}" destId="{28A88C21-EDBA-4972-A864-EE5E5B9FAEDA}" srcOrd="0" destOrd="0" presId="urn:microsoft.com/office/officeart/2024/3/layout/verticalVisualTextBlock1"/>
    <dgm:cxn modelId="{F56F0CB8-DBF2-403D-938B-CE6D4AB8B0C6}" type="presParOf" srcId="{28A88C21-EDBA-4972-A864-EE5E5B9FAEDA}" destId="{266ECCBB-4A1E-4A69-BD3E-B3BC933D8743}" srcOrd="0" destOrd="0" presId="urn:microsoft.com/office/officeart/2024/3/layout/verticalVisualTextBlock1"/>
    <dgm:cxn modelId="{22A9EC34-812F-47E2-8ADB-6BCF7A65D02E}" type="presParOf" srcId="{28A88C21-EDBA-4972-A864-EE5E5B9FAEDA}" destId="{4BDD91B6-7CCB-4B60-96DF-26E58F6A2FBB}" srcOrd="1" destOrd="0" presId="urn:microsoft.com/office/officeart/2024/3/layout/verticalVisualTextBlock1"/>
    <dgm:cxn modelId="{289BAFE7-8426-4BCC-A8F2-2BD8A3A366D1}" type="presParOf" srcId="{28A88C21-EDBA-4972-A864-EE5E5B9FAEDA}" destId="{D033B5D0-B4E3-4296-A353-FEF338E51290}" srcOrd="2" destOrd="0" presId="urn:microsoft.com/office/officeart/2024/3/layout/verticalVisualTextBlock1"/>
    <dgm:cxn modelId="{0CC3BE64-06DD-4783-B281-7D0D5790E7C8}" type="presParOf" srcId="{56D343CC-D5E1-4DA3-A776-C5266249BD4C}" destId="{FF658C5D-4CE1-4BE6-BEDF-092A0C0F76EF}" srcOrd="1" destOrd="0" presId="urn:microsoft.com/office/officeart/2024/3/layout/verticalVisualTextBlock1"/>
    <dgm:cxn modelId="{952E7C16-B8CF-4EFB-9F9F-028702C953E9}" type="presParOf" srcId="{56D343CC-D5E1-4DA3-A776-C5266249BD4C}" destId="{4CA2273A-35C6-4C1D-B5F3-C44E33CF4EAB}" srcOrd="2" destOrd="0" presId="urn:microsoft.com/office/officeart/2024/3/layout/verticalVisualTextBlock1"/>
    <dgm:cxn modelId="{D8111CA8-E6F6-46F4-8BB5-A91A1AAD70FE}" type="presParOf" srcId="{4CA2273A-35C6-4C1D-B5F3-C44E33CF4EAB}" destId="{B0130575-6A4E-4510-B8E7-330502621581}" srcOrd="0" destOrd="0" presId="urn:microsoft.com/office/officeart/2024/3/layout/verticalVisualTextBlock1"/>
    <dgm:cxn modelId="{E2944047-7A62-4128-8C2B-FEF35F691227}" type="presParOf" srcId="{4CA2273A-35C6-4C1D-B5F3-C44E33CF4EAB}" destId="{206839EA-C9A5-4F4C-8526-576DD0270912}" srcOrd="1" destOrd="0" presId="urn:microsoft.com/office/officeart/2024/3/layout/verticalVisualTextBlock1"/>
    <dgm:cxn modelId="{5666E8B1-F997-4681-9843-ECB7420253D8}" type="presParOf" srcId="{4CA2273A-35C6-4C1D-B5F3-C44E33CF4EAB}" destId="{F51882E3-B9FF-4FDF-8BB2-950593FAAB23}" srcOrd="2" destOrd="0" presId="urn:microsoft.com/office/officeart/2024/3/layout/verticalVisualTextBlock1"/>
    <dgm:cxn modelId="{54D4C4D1-5A02-4DD0-ADA7-93F8673C94CE}" type="presParOf" srcId="{56D343CC-D5E1-4DA3-A776-C5266249BD4C}" destId="{936BA0F3-EC1A-45A2-B08F-F951C4B0189E}" srcOrd="3" destOrd="0" presId="urn:microsoft.com/office/officeart/2024/3/layout/verticalVisualTextBlock1"/>
    <dgm:cxn modelId="{2E5C0E72-8E1D-4079-B84E-4AFCA29CF8B8}" type="presParOf" srcId="{56D343CC-D5E1-4DA3-A776-C5266249BD4C}" destId="{702039F9-FC50-44FA-B9B7-F85004F60C29}" srcOrd="4" destOrd="0" presId="urn:microsoft.com/office/officeart/2024/3/layout/verticalVisualTextBlock1"/>
    <dgm:cxn modelId="{B15A3123-FCCD-4666-B3EC-5AB3CE34EBCB}" type="presParOf" srcId="{702039F9-FC50-44FA-B9B7-F85004F60C29}" destId="{B46BFC4E-3F69-40A6-98E9-7B384E04572D}" srcOrd="0" destOrd="0" presId="urn:microsoft.com/office/officeart/2024/3/layout/verticalVisualTextBlock1"/>
    <dgm:cxn modelId="{5BA58953-FCB3-40F1-A50E-870739290F12}" type="presParOf" srcId="{702039F9-FC50-44FA-B9B7-F85004F60C29}" destId="{3B717820-2BAC-4959-AF93-0AB9DE08BCDA}" srcOrd="1" destOrd="0" presId="urn:microsoft.com/office/officeart/2024/3/layout/verticalVisualTextBlock1"/>
    <dgm:cxn modelId="{E3540252-A8EC-4216-94E9-0AF58386B9B0}" type="presParOf" srcId="{702039F9-FC50-44FA-B9B7-F85004F60C29}" destId="{201DCE4F-4FE7-4FAA-934B-DE0242F68072}"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4A5CB8-7775-404A-B6FF-A293705F8517}"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5EF35D28-E548-4918-B1E6-691EC1B513D9}">
      <dgm:prSet/>
      <dgm:spPr/>
      <dgm:t>
        <a:bodyPr/>
        <a:lstStyle/>
        <a:p>
          <a:pPr>
            <a:lnSpc>
              <a:spcPct val="100000"/>
            </a:lnSpc>
            <a:defRPr b="1"/>
          </a:pPr>
          <a:r>
            <a:rPr lang="en-GB"/>
            <a:t>PowerShell Automation Benefits</a:t>
          </a:r>
          <a:endParaRPr lang="en-US"/>
        </a:p>
      </dgm:t>
    </dgm:pt>
    <dgm:pt modelId="{2D463814-1B5F-4172-ADD7-B2C66E2F44CD}" type="parTrans" cxnId="{18A81B57-0F9B-4CEB-9F32-6A5BAE808942}">
      <dgm:prSet/>
      <dgm:spPr/>
      <dgm:t>
        <a:bodyPr/>
        <a:lstStyle/>
        <a:p>
          <a:endParaRPr lang="en-US"/>
        </a:p>
      </dgm:t>
    </dgm:pt>
    <dgm:pt modelId="{8640EE68-A260-4CB4-AD34-B311CD76C6FB}" type="sibTrans" cxnId="{18A81B57-0F9B-4CEB-9F32-6A5BAE808942}">
      <dgm:prSet/>
      <dgm:spPr/>
      <dgm:t>
        <a:bodyPr/>
        <a:lstStyle/>
        <a:p>
          <a:pPr>
            <a:lnSpc>
              <a:spcPct val="100000"/>
            </a:lnSpc>
            <a:defRPr b="1"/>
          </a:pPr>
          <a:endParaRPr lang="en-US"/>
        </a:p>
      </dgm:t>
    </dgm:pt>
    <dgm:pt modelId="{E112EAE4-58FC-4001-8B88-910BBC35AF4D}">
      <dgm:prSet/>
      <dgm:spPr/>
      <dgm:t>
        <a:bodyPr/>
        <a:lstStyle/>
        <a:p>
          <a:pPr>
            <a:lnSpc>
              <a:spcPct val="100000"/>
            </a:lnSpc>
          </a:pPr>
          <a:r>
            <a:rPr lang="en-GB"/>
            <a:t>PowerShell enhances automation capabilities, leading to more efficient workflows and reduced manual intervention.</a:t>
          </a:r>
          <a:endParaRPr lang="en-US"/>
        </a:p>
      </dgm:t>
    </dgm:pt>
    <dgm:pt modelId="{5CD0FA8B-ACF3-4974-B6FA-E502463A2159}" type="parTrans" cxnId="{2A0EAA1D-41B2-4FEC-B1C6-EDE652E06FCB}">
      <dgm:prSet/>
      <dgm:spPr/>
      <dgm:t>
        <a:bodyPr/>
        <a:lstStyle/>
        <a:p>
          <a:endParaRPr lang="en-US"/>
        </a:p>
      </dgm:t>
    </dgm:pt>
    <dgm:pt modelId="{CE6CEA95-64D4-41BD-A5F3-B4DB5A5BD215}" type="sibTrans" cxnId="{2A0EAA1D-41B2-4FEC-B1C6-EDE652E06FCB}">
      <dgm:prSet/>
      <dgm:spPr/>
      <dgm:t>
        <a:bodyPr/>
        <a:lstStyle/>
        <a:p>
          <a:endParaRPr lang="en-US"/>
        </a:p>
      </dgm:t>
    </dgm:pt>
    <dgm:pt modelId="{C6ADEEAF-8B65-4010-AAC8-5CF054B51987}">
      <dgm:prSet/>
      <dgm:spPr/>
      <dgm:t>
        <a:bodyPr/>
        <a:lstStyle/>
        <a:p>
          <a:pPr>
            <a:lnSpc>
              <a:spcPct val="100000"/>
            </a:lnSpc>
            <a:defRPr b="1"/>
          </a:pPr>
          <a:r>
            <a:rPr lang="en-GB"/>
            <a:t>Streamlined CI/CD Pipelines</a:t>
          </a:r>
          <a:endParaRPr lang="en-US"/>
        </a:p>
      </dgm:t>
    </dgm:pt>
    <dgm:pt modelId="{9151DC91-556F-4EB8-A947-16BC207926F3}" type="parTrans" cxnId="{673CE1A8-E432-40D3-BFA0-F1144ED8B641}">
      <dgm:prSet/>
      <dgm:spPr/>
      <dgm:t>
        <a:bodyPr/>
        <a:lstStyle/>
        <a:p>
          <a:endParaRPr lang="en-US"/>
        </a:p>
      </dgm:t>
    </dgm:pt>
    <dgm:pt modelId="{A531E84B-A66B-4547-84CC-33357D430647}" type="sibTrans" cxnId="{673CE1A8-E432-40D3-BFA0-F1144ED8B641}">
      <dgm:prSet/>
      <dgm:spPr/>
      <dgm:t>
        <a:bodyPr/>
        <a:lstStyle/>
        <a:p>
          <a:pPr>
            <a:lnSpc>
              <a:spcPct val="100000"/>
            </a:lnSpc>
            <a:defRPr b="1"/>
          </a:pPr>
          <a:endParaRPr lang="en-US"/>
        </a:p>
      </dgm:t>
    </dgm:pt>
    <dgm:pt modelId="{FE2E1EA3-ADC9-4483-B052-CB2256B29D9D}">
      <dgm:prSet/>
      <dgm:spPr/>
      <dgm:t>
        <a:bodyPr/>
        <a:lstStyle/>
        <a:p>
          <a:pPr>
            <a:lnSpc>
              <a:spcPct val="100000"/>
            </a:lnSpc>
          </a:pPr>
          <a:r>
            <a:rPr lang="en-GB"/>
            <a:t>Integrating PowerShell into CI/CD pipelines streamlines software delivery processes, improving overall project efficiency.</a:t>
          </a:r>
          <a:endParaRPr lang="en-US"/>
        </a:p>
      </dgm:t>
    </dgm:pt>
    <dgm:pt modelId="{92B4F6E7-C4AB-4E98-9D21-F7CAE2E157EC}" type="parTrans" cxnId="{FD53723C-A44D-4CDB-A898-3B03758A4F59}">
      <dgm:prSet/>
      <dgm:spPr/>
      <dgm:t>
        <a:bodyPr/>
        <a:lstStyle/>
        <a:p>
          <a:endParaRPr lang="en-US"/>
        </a:p>
      </dgm:t>
    </dgm:pt>
    <dgm:pt modelId="{80629CE4-491F-4307-B7A1-2991EB8110AE}" type="sibTrans" cxnId="{FD53723C-A44D-4CDB-A898-3B03758A4F59}">
      <dgm:prSet/>
      <dgm:spPr/>
      <dgm:t>
        <a:bodyPr/>
        <a:lstStyle/>
        <a:p>
          <a:endParaRPr lang="en-US"/>
        </a:p>
      </dgm:t>
    </dgm:pt>
    <dgm:pt modelId="{E674FE0C-51C9-4329-B850-B167A5AD7EFE}">
      <dgm:prSet/>
      <dgm:spPr/>
      <dgm:t>
        <a:bodyPr/>
        <a:lstStyle/>
        <a:p>
          <a:pPr>
            <a:lnSpc>
              <a:spcPct val="100000"/>
            </a:lnSpc>
            <a:defRPr b="1"/>
          </a:pPr>
          <a:r>
            <a:rPr lang="en-GB"/>
            <a:t>Focus on Quality Software</a:t>
          </a:r>
          <a:endParaRPr lang="en-US"/>
        </a:p>
      </dgm:t>
    </dgm:pt>
    <dgm:pt modelId="{4ADDF118-6EAB-486A-A07C-E172AF3C4106}" type="parTrans" cxnId="{739C6222-6A11-438A-9FE7-1D6E9D0A0B3C}">
      <dgm:prSet/>
      <dgm:spPr/>
      <dgm:t>
        <a:bodyPr/>
        <a:lstStyle/>
        <a:p>
          <a:endParaRPr lang="en-US"/>
        </a:p>
      </dgm:t>
    </dgm:pt>
    <dgm:pt modelId="{AEA644F8-01A8-4C6E-9420-BC4B97CF5B73}" type="sibTrans" cxnId="{739C6222-6A11-438A-9FE7-1D6E9D0A0B3C}">
      <dgm:prSet/>
      <dgm:spPr/>
      <dgm:t>
        <a:bodyPr/>
        <a:lstStyle/>
        <a:p>
          <a:endParaRPr lang="en-US"/>
        </a:p>
      </dgm:t>
    </dgm:pt>
    <dgm:pt modelId="{CF74B7D4-7973-41AE-AA87-45DE84BA0349}">
      <dgm:prSet/>
      <dgm:spPr/>
      <dgm:t>
        <a:bodyPr/>
        <a:lstStyle/>
        <a:p>
          <a:pPr>
            <a:lnSpc>
              <a:spcPct val="100000"/>
            </a:lnSpc>
          </a:pPr>
          <a:r>
            <a:rPr lang="en-GB"/>
            <a:t>Automation allows teams to focus on delivering high-quality software, minimizing errors and enhancing user satisfaction.</a:t>
          </a:r>
          <a:endParaRPr lang="en-US"/>
        </a:p>
      </dgm:t>
    </dgm:pt>
    <dgm:pt modelId="{9F11359F-ADCC-47FB-B861-EF8E2F985467}" type="parTrans" cxnId="{70DED60C-ED8E-4C35-8210-67EC0773AF03}">
      <dgm:prSet/>
      <dgm:spPr/>
      <dgm:t>
        <a:bodyPr/>
        <a:lstStyle/>
        <a:p>
          <a:endParaRPr lang="en-US"/>
        </a:p>
      </dgm:t>
    </dgm:pt>
    <dgm:pt modelId="{753E700A-2244-4C66-A2DA-AD3B2D3CEF09}" type="sibTrans" cxnId="{70DED60C-ED8E-4C35-8210-67EC0773AF03}">
      <dgm:prSet/>
      <dgm:spPr/>
      <dgm:t>
        <a:bodyPr/>
        <a:lstStyle/>
        <a:p>
          <a:endParaRPr lang="en-US"/>
        </a:p>
      </dgm:t>
    </dgm:pt>
    <dgm:pt modelId="{116D0D32-67E1-4360-A63E-2F9E4FF4E986}" type="pres">
      <dgm:prSet presAssocID="{D14A5CB8-7775-404A-B6FF-A293705F8517}" presName="Name0" presStyleCnt="0">
        <dgm:presLayoutVars>
          <dgm:dir/>
          <dgm:resizeHandles val="exact"/>
        </dgm:presLayoutVars>
      </dgm:prSet>
      <dgm:spPr/>
    </dgm:pt>
    <dgm:pt modelId="{5DBDD078-E3AF-40B3-B437-14319B936349}" type="pres">
      <dgm:prSet presAssocID="{5EF35D28-E548-4918-B1E6-691EC1B513D9}" presName="compNode" presStyleCnt="0"/>
      <dgm:spPr/>
    </dgm:pt>
    <dgm:pt modelId="{5A13EFE8-80AF-4ACD-90B5-AF753732A40C}" type="pres">
      <dgm:prSet presAssocID="{5EF35D28-E548-4918-B1E6-691EC1B513D9}" presName="pictRect" presStyleLbl="revTx" presStyleIdx="0" presStyleCnt="6">
        <dgm:presLayoutVars>
          <dgm:chMax val="0"/>
          <dgm:bulletEnabled/>
        </dgm:presLayoutVars>
      </dgm:prSet>
      <dgm:spPr/>
    </dgm:pt>
    <dgm:pt modelId="{0CA3853E-CCB7-4B25-B712-3A8C5D49B807}" type="pres">
      <dgm:prSet presAssocID="{5EF35D28-E548-4918-B1E6-691EC1B513D9}" presName="textRect" presStyleLbl="revTx" presStyleIdx="1" presStyleCnt="6">
        <dgm:presLayoutVars>
          <dgm:bulletEnabled/>
        </dgm:presLayoutVars>
      </dgm:prSet>
      <dgm:spPr/>
    </dgm:pt>
    <dgm:pt modelId="{B9F0881D-0DE1-40F3-8D47-59D2436ECAFE}" type="pres">
      <dgm:prSet presAssocID="{8640EE68-A260-4CB4-AD34-B311CD76C6FB}" presName="sibTrans" presStyleLbl="sibTrans2D1" presStyleIdx="0" presStyleCnt="0"/>
      <dgm:spPr/>
    </dgm:pt>
    <dgm:pt modelId="{EF52AD67-FF3A-4991-A3D0-0C076BEECE94}" type="pres">
      <dgm:prSet presAssocID="{C6ADEEAF-8B65-4010-AAC8-5CF054B51987}" presName="compNode" presStyleCnt="0"/>
      <dgm:spPr/>
    </dgm:pt>
    <dgm:pt modelId="{ABB38C21-8F63-4D5F-A11D-B38BA5F811C8}" type="pres">
      <dgm:prSet presAssocID="{C6ADEEAF-8B65-4010-AAC8-5CF054B51987}" presName="pictRect" presStyleLbl="revTx" presStyleIdx="2" presStyleCnt="6">
        <dgm:presLayoutVars>
          <dgm:chMax val="0"/>
          <dgm:bulletEnabled/>
        </dgm:presLayoutVars>
      </dgm:prSet>
      <dgm:spPr/>
    </dgm:pt>
    <dgm:pt modelId="{BFD0DCE7-867A-4F21-97D0-9B1648CDBE84}" type="pres">
      <dgm:prSet presAssocID="{C6ADEEAF-8B65-4010-AAC8-5CF054B51987}" presName="textRect" presStyleLbl="revTx" presStyleIdx="3" presStyleCnt="6">
        <dgm:presLayoutVars>
          <dgm:bulletEnabled/>
        </dgm:presLayoutVars>
      </dgm:prSet>
      <dgm:spPr/>
    </dgm:pt>
    <dgm:pt modelId="{FDBE1D5F-0A85-4FB7-B5BD-363B09504FB4}" type="pres">
      <dgm:prSet presAssocID="{A531E84B-A66B-4547-84CC-33357D430647}" presName="sibTrans" presStyleLbl="sibTrans2D1" presStyleIdx="0" presStyleCnt="0"/>
      <dgm:spPr/>
    </dgm:pt>
    <dgm:pt modelId="{6F126D5E-E0A0-481E-A9C3-08C951254512}" type="pres">
      <dgm:prSet presAssocID="{E674FE0C-51C9-4329-B850-B167A5AD7EFE}" presName="compNode" presStyleCnt="0"/>
      <dgm:spPr/>
    </dgm:pt>
    <dgm:pt modelId="{9F5C9C16-C8FF-454B-8510-4248BFF2AB44}" type="pres">
      <dgm:prSet presAssocID="{E674FE0C-51C9-4329-B850-B167A5AD7EFE}" presName="pictRect" presStyleLbl="revTx" presStyleIdx="4" presStyleCnt="6">
        <dgm:presLayoutVars>
          <dgm:chMax val="0"/>
          <dgm:bulletEnabled/>
        </dgm:presLayoutVars>
      </dgm:prSet>
      <dgm:spPr/>
    </dgm:pt>
    <dgm:pt modelId="{27429FFD-28D6-43C5-929F-D5E725A6066A}" type="pres">
      <dgm:prSet presAssocID="{E674FE0C-51C9-4329-B850-B167A5AD7EFE}" presName="textRect" presStyleLbl="revTx" presStyleIdx="5" presStyleCnt="6">
        <dgm:presLayoutVars>
          <dgm:bulletEnabled/>
        </dgm:presLayoutVars>
      </dgm:prSet>
      <dgm:spPr/>
    </dgm:pt>
  </dgm:ptLst>
  <dgm:cxnLst>
    <dgm:cxn modelId="{70DED60C-ED8E-4C35-8210-67EC0773AF03}" srcId="{E674FE0C-51C9-4329-B850-B167A5AD7EFE}" destId="{CF74B7D4-7973-41AE-AA87-45DE84BA0349}" srcOrd="0" destOrd="0" parTransId="{9F11359F-ADCC-47FB-B861-EF8E2F985467}" sibTransId="{753E700A-2244-4C66-A2DA-AD3B2D3CEF09}"/>
    <dgm:cxn modelId="{2A0EAA1D-41B2-4FEC-B1C6-EDE652E06FCB}" srcId="{5EF35D28-E548-4918-B1E6-691EC1B513D9}" destId="{E112EAE4-58FC-4001-8B88-910BBC35AF4D}" srcOrd="0" destOrd="0" parTransId="{5CD0FA8B-ACF3-4974-B6FA-E502463A2159}" sibTransId="{CE6CEA95-64D4-41BD-A5F3-B4DB5A5BD215}"/>
    <dgm:cxn modelId="{739C6222-6A11-438A-9FE7-1D6E9D0A0B3C}" srcId="{D14A5CB8-7775-404A-B6FF-A293705F8517}" destId="{E674FE0C-51C9-4329-B850-B167A5AD7EFE}" srcOrd="2" destOrd="0" parTransId="{4ADDF118-6EAB-486A-A07C-E172AF3C4106}" sibTransId="{AEA644F8-01A8-4C6E-9420-BC4B97CF5B73}"/>
    <dgm:cxn modelId="{FD53723C-A44D-4CDB-A898-3B03758A4F59}" srcId="{C6ADEEAF-8B65-4010-AAC8-5CF054B51987}" destId="{FE2E1EA3-ADC9-4483-B052-CB2256B29D9D}" srcOrd="0" destOrd="0" parTransId="{92B4F6E7-C4AB-4E98-9D21-F7CAE2E157EC}" sibTransId="{80629CE4-491F-4307-B7A1-2991EB8110AE}"/>
    <dgm:cxn modelId="{DBB74D47-A162-4547-A0CD-65C70D184C6F}" type="presOf" srcId="{E674FE0C-51C9-4329-B850-B167A5AD7EFE}" destId="{9F5C9C16-C8FF-454B-8510-4248BFF2AB44}" srcOrd="0" destOrd="0" presId="urn:microsoft.com/office/officeart/2024/3/layout/hArchList1"/>
    <dgm:cxn modelId="{18A81B57-0F9B-4CEB-9F32-6A5BAE808942}" srcId="{D14A5CB8-7775-404A-B6FF-A293705F8517}" destId="{5EF35D28-E548-4918-B1E6-691EC1B513D9}" srcOrd="0" destOrd="0" parTransId="{2D463814-1B5F-4172-ADD7-B2C66E2F44CD}" sibTransId="{8640EE68-A260-4CB4-AD34-B311CD76C6FB}"/>
    <dgm:cxn modelId="{164F665A-5640-469A-9102-C65CB82032F6}" type="presOf" srcId="{8640EE68-A260-4CB4-AD34-B311CD76C6FB}" destId="{B9F0881D-0DE1-40F3-8D47-59D2436ECAFE}" srcOrd="0" destOrd="0" presId="urn:microsoft.com/office/officeart/2024/3/layout/hArchList1"/>
    <dgm:cxn modelId="{8E29D65A-CCCF-42D0-9B1F-C26912BA23A8}" type="presOf" srcId="{D14A5CB8-7775-404A-B6FF-A293705F8517}" destId="{116D0D32-67E1-4360-A63E-2F9E4FF4E986}" srcOrd="0" destOrd="0" presId="urn:microsoft.com/office/officeart/2024/3/layout/hArchList1"/>
    <dgm:cxn modelId="{54CEA68B-93E1-4196-86F9-09B29EBC6494}" type="presOf" srcId="{A531E84B-A66B-4547-84CC-33357D430647}" destId="{FDBE1D5F-0A85-4FB7-B5BD-363B09504FB4}" srcOrd="0" destOrd="0" presId="urn:microsoft.com/office/officeart/2024/3/layout/hArchList1"/>
    <dgm:cxn modelId="{A2207E96-6A20-4CB2-AB2B-C7AA134A04C5}" type="presOf" srcId="{E112EAE4-58FC-4001-8B88-910BBC35AF4D}" destId="{0CA3853E-CCB7-4B25-B712-3A8C5D49B807}" srcOrd="0" destOrd="0" presId="urn:microsoft.com/office/officeart/2024/3/layout/hArchList1"/>
    <dgm:cxn modelId="{673CE1A8-E432-40D3-BFA0-F1144ED8B641}" srcId="{D14A5CB8-7775-404A-B6FF-A293705F8517}" destId="{C6ADEEAF-8B65-4010-AAC8-5CF054B51987}" srcOrd="1" destOrd="0" parTransId="{9151DC91-556F-4EB8-A947-16BC207926F3}" sibTransId="{A531E84B-A66B-4547-84CC-33357D430647}"/>
    <dgm:cxn modelId="{F7CC97BB-EEBE-49EA-9F85-2E68A3CAA8E0}" type="presOf" srcId="{FE2E1EA3-ADC9-4483-B052-CB2256B29D9D}" destId="{BFD0DCE7-867A-4F21-97D0-9B1648CDBE84}" srcOrd="0" destOrd="0" presId="urn:microsoft.com/office/officeart/2024/3/layout/hArchList1"/>
    <dgm:cxn modelId="{C37992BC-5A90-4FF4-8132-9946D7EC2310}" type="presOf" srcId="{CF74B7D4-7973-41AE-AA87-45DE84BA0349}" destId="{27429FFD-28D6-43C5-929F-D5E725A6066A}" srcOrd="0" destOrd="0" presId="urn:microsoft.com/office/officeart/2024/3/layout/hArchList1"/>
    <dgm:cxn modelId="{121D25C9-AB9F-4F49-BCFE-845DA2495128}" type="presOf" srcId="{C6ADEEAF-8B65-4010-AAC8-5CF054B51987}" destId="{ABB38C21-8F63-4D5F-A11D-B38BA5F811C8}" srcOrd="0" destOrd="0" presId="urn:microsoft.com/office/officeart/2024/3/layout/hArchList1"/>
    <dgm:cxn modelId="{924E79D9-DC6C-43B7-82DA-EBDBF8BC1722}" type="presOf" srcId="{5EF35D28-E548-4918-B1E6-691EC1B513D9}" destId="{5A13EFE8-80AF-4ACD-90B5-AF753732A40C}" srcOrd="0" destOrd="0" presId="urn:microsoft.com/office/officeart/2024/3/layout/hArchList1"/>
    <dgm:cxn modelId="{BEE59B36-00CD-4FDE-ACB5-7F4CFA1C6DD9}" type="presParOf" srcId="{116D0D32-67E1-4360-A63E-2F9E4FF4E986}" destId="{5DBDD078-E3AF-40B3-B437-14319B936349}" srcOrd="0" destOrd="0" presId="urn:microsoft.com/office/officeart/2024/3/layout/hArchList1"/>
    <dgm:cxn modelId="{B093652C-4DD5-45AB-B540-3F70F8E93354}" type="presParOf" srcId="{5DBDD078-E3AF-40B3-B437-14319B936349}" destId="{5A13EFE8-80AF-4ACD-90B5-AF753732A40C}" srcOrd="0" destOrd="0" presId="urn:microsoft.com/office/officeart/2024/3/layout/hArchList1"/>
    <dgm:cxn modelId="{17009567-2864-45CB-B751-C2E370B18BC2}" type="presParOf" srcId="{5DBDD078-E3AF-40B3-B437-14319B936349}" destId="{0CA3853E-CCB7-4B25-B712-3A8C5D49B807}" srcOrd="1" destOrd="0" presId="urn:microsoft.com/office/officeart/2024/3/layout/hArchList1"/>
    <dgm:cxn modelId="{3BF6193D-F3AC-4EBA-8775-5D750C315AD7}" type="presParOf" srcId="{116D0D32-67E1-4360-A63E-2F9E4FF4E986}" destId="{B9F0881D-0DE1-40F3-8D47-59D2436ECAFE}" srcOrd="1" destOrd="0" presId="urn:microsoft.com/office/officeart/2024/3/layout/hArchList1"/>
    <dgm:cxn modelId="{5F5DEBA3-B609-4F94-835C-D1CF7B0B9CD4}" type="presParOf" srcId="{116D0D32-67E1-4360-A63E-2F9E4FF4E986}" destId="{EF52AD67-FF3A-4991-A3D0-0C076BEECE94}" srcOrd="2" destOrd="0" presId="urn:microsoft.com/office/officeart/2024/3/layout/hArchList1"/>
    <dgm:cxn modelId="{8E62DE54-2FB7-44B4-8363-A98F6712E782}" type="presParOf" srcId="{EF52AD67-FF3A-4991-A3D0-0C076BEECE94}" destId="{ABB38C21-8F63-4D5F-A11D-B38BA5F811C8}" srcOrd="0" destOrd="0" presId="urn:microsoft.com/office/officeart/2024/3/layout/hArchList1"/>
    <dgm:cxn modelId="{06F6097E-ED23-47C0-AAE3-6CE652BB55FD}" type="presParOf" srcId="{EF52AD67-FF3A-4991-A3D0-0C076BEECE94}" destId="{BFD0DCE7-867A-4F21-97D0-9B1648CDBE84}" srcOrd="1" destOrd="0" presId="urn:microsoft.com/office/officeart/2024/3/layout/hArchList1"/>
    <dgm:cxn modelId="{45DE7776-BC7E-4CC8-9F22-A3F456614F4F}" type="presParOf" srcId="{116D0D32-67E1-4360-A63E-2F9E4FF4E986}" destId="{FDBE1D5F-0A85-4FB7-B5BD-363B09504FB4}" srcOrd="3" destOrd="0" presId="urn:microsoft.com/office/officeart/2024/3/layout/hArchList1"/>
    <dgm:cxn modelId="{DC6386E0-8EE3-462B-B5F4-FE7FA729D1F5}" type="presParOf" srcId="{116D0D32-67E1-4360-A63E-2F9E4FF4E986}" destId="{6F126D5E-E0A0-481E-A9C3-08C951254512}" srcOrd="4" destOrd="0" presId="urn:microsoft.com/office/officeart/2024/3/layout/hArchList1"/>
    <dgm:cxn modelId="{4F2E0380-2D99-42B3-A0B2-39A7CDE109AE}" type="presParOf" srcId="{6F126D5E-E0A0-481E-A9C3-08C951254512}" destId="{9F5C9C16-C8FF-454B-8510-4248BFF2AB44}" srcOrd="0" destOrd="0" presId="urn:microsoft.com/office/officeart/2024/3/layout/hArchList1"/>
    <dgm:cxn modelId="{B44927BD-A47F-4703-AC1A-4184AFA50B90}" type="presParOf" srcId="{6F126D5E-E0A0-481E-A9C3-08C951254512}" destId="{27429FFD-28D6-43C5-929F-D5E725A6066A}"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6ECCBB-4A1E-4A69-BD3E-B3BC933D8743}">
      <dsp:nvSpPr>
        <dsp:cNvPr id="0" name=""/>
        <dsp:cNvSpPr/>
      </dsp:nvSpPr>
      <dsp:spPr>
        <a:xfrm>
          <a:off x="0" y="0"/>
          <a:ext cx="1681599" cy="1681599"/>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7960" r="25542" b="3"/>
          <a:stretch/>
        </a:blipFill>
        <a:ln>
          <a:noFill/>
        </a:ln>
        <a:effectLst/>
      </dsp:spPr>
      <dsp:style>
        <a:lnRef idx="0">
          <a:scrgbClr r="0" g="0" b="0"/>
        </a:lnRef>
        <a:fillRef idx="3">
          <a:scrgbClr r="0" g="0" b="0"/>
        </a:fillRef>
        <a:effectRef idx="2">
          <a:scrgbClr r="0" g="0" b="0"/>
        </a:effectRef>
        <a:fontRef idx="minor">
          <a:schemeClr val="lt1"/>
        </a:fontRef>
      </dsp:style>
    </dsp:sp>
    <dsp:sp modelId="{4BDD91B6-7CCB-4B60-96DF-26E58F6A2FBB}">
      <dsp:nvSpPr>
        <dsp:cNvPr id="0" name=""/>
        <dsp:cNvSpPr/>
      </dsp:nvSpPr>
      <dsp:spPr>
        <a:xfrm>
          <a:off x="1861599" y="0"/>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GB" sz="1800" kern="1200"/>
            <a:t>CI/CD Pipeline Automation</a:t>
          </a:r>
        </a:p>
      </dsp:txBody>
      <dsp:txXfrm>
        <a:off x="1861599" y="0"/>
        <a:ext cx="5167674" cy="346182"/>
      </dsp:txXfrm>
    </dsp:sp>
    <dsp:sp modelId="{D033B5D0-B4E3-4296-A353-FEF338E51290}">
      <dsp:nvSpPr>
        <dsp:cNvPr id="0" name=""/>
        <dsp:cNvSpPr/>
      </dsp:nvSpPr>
      <dsp:spPr>
        <a:xfrm>
          <a:off x="1861599" y="346182"/>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GB" sz="1400" kern="1200"/>
            <a:t>This demo will showcase the automation of a Continuous Integration and Continuous Deployment pipeline, streamlining the software development process.</a:t>
          </a:r>
        </a:p>
      </dsp:txBody>
      <dsp:txXfrm>
        <a:off x="1861599" y="346182"/>
        <a:ext cx="5167674" cy="1335417"/>
      </dsp:txXfrm>
    </dsp:sp>
    <dsp:sp modelId="{B0130575-6A4E-4510-B8E7-330502621581}">
      <dsp:nvSpPr>
        <dsp:cNvPr id="0" name=""/>
        <dsp:cNvSpPr/>
      </dsp:nvSpPr>
      <dsp:spPr>
        <a:xfrm>
          <a:off x="0" y="1816127"/>
          <a:ext cx="1681599" cy="1681599"/>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t="24500" r="-4" b="-3"/>
          <a:stretch/>
        </a:blipFill>
        <a:ln>
          <a:noFill/>
        </a:ln>
        <a:effectLst/>
      </dsp:spPr>
      <dsp:style>
        <a:lnRef idx="0">
          <a:scrgbClr r="0" g="0" b="0"/>
        </a:lnRef>
        <a:fillRef idx="3">
          <a:scrgbClr r="0" g="0" b="0"/>
        </a:fillRef>
        <a:effectRef idx="2">
          <a:scrgbClr r="0" g="0" b="0"/>
        </a:effectRef>
        <a:fontRef idx="minor">
          <a:schemeClr val="lt1"/>
        </a:fontRef>
      </dsp:style>
    </dsp:sp>
    <dsp:sp modelId="{206839EA-C9A5-4F4C-8526-576DD0270912}">
      <dsp:nvSpPr>
        <dsp:cNvPr id="0" name=""/>
        <dsp:cNvSpPr/>
      </dsp:nvSpPr>
      <dsp:spPr>
        <a:xfrm>
          <a:off x="1861599" y="1816127"/>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GB" sz="1800" kern="1200"/>
            <a:t>Step-by-Step Process</a:t>
          </a:r>
        </a:p>
      </dsp:txBody>
      <dsp:txXfrm>
        <a:off x="1861599" y="1816127"/>
        <a:ext cx="5167674" cy="346182"/>
      </dsp:txXfrm>
    </dsp:sp>
    <dsp:sp modelId="{F51882E3-B9FF-4FDF-8BB2-950593FAAB23}">
      <dsp:nvSpPr>
        <dsp:cNvPr id="0" name=""/>
        <dsp:cNvSpPr/>
      </dsp:nvSpPr>
      <dsp:spPr>
        <a:xfrm>
          <a:off x="1861599" y="2162310"/>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GB" sz="1400" kern="1200"/>
            <a:t>The demonstration will provide a clear, step-by-step guide on setting up the CI/CD pipeline using PowerShell in Azure DevOps.</a:t>
          </a:r>
        </a:p>
      </dsp:txBody>
      <dsp:txXfrm>
        <a:off x="1861599" y="2162310"/>
        <a:ext cx="5167674" cy="1335417"/>
      </dsp:txXfrm>
    </dsp:sp>
    <dsp:sp modelId="{B46BFC4E-3F69-40A6-98E9-7B384E04572D}">
      <dsp:nvSpPr>
        <dsp:cNvPr id="0" name=""/>
        <dsp:cNvSpPr/>
      </dsp:nvSpPr>
      <dsp:spPr>
        <a:xfrm>
          <a:off x="0" y="3632255"/>
          <a:ext cx="1681599" cy="1681599"/>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6065" r="21431" b="-6"/>
          <a:stretch/>
        </a:blipFill>
        <a:ln>
          <a:noFill/>
        </a:ln>
        <a:effectLst/>
      </dsp:spPr>
      <dsp:style>
        <a:lnRef idx="0">
          <a:scrgbClr r="0" g="0" b="0"/>
        </a:lnRef>
        <a:fillRef idx="3">
          <a:scrgbClr r="0" g="0" b="0"/>
        </a:fillRef>
        <a:effectRef idx="2">
          <a:scrgbClr r="0" g="0" b="0"/>
        </a:effectRef>
        <a:fontRef idx="minor">
          <a:schemeClr val="lt1"/>
        </a:fontRef>
      </dsp:style>
    </dsp:sp>
    <dsp:sp modelId="{3B717820-2BAC-4959-AF93-0AB9DE08BCDA}">
      <dsp:nvSpPr>
        <dsp:cNvPr id="0" name=""/>
        <dsp:cNvSpPr/>
      </dsp:nvSpPr>
      <dsp:spPr>
        <a:xfrm>
          <a:off x="1861599" y="3632255"/>
          <a:ext cx="5167674" cy="3461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GB" sz="1800" kern="1200"/>
            <a:t>Azure DevOps Integration</a:t>
          </a:r>
        </a:p>
      </dsp:txBody>
      <dsp:txXfrm>
        <a:off x="1861599" y="3632255"/>
        <a:ext cx="5167674" cy="346182"/>
      </dsp:txXfrm>
    </dsp:sp>
    <dsp:sp modelId="{201DCE4F-4FE7-4FAA-934B-DE0242F68072}">
      <dsp:nvSpPr>
        <dsp:cNvPr id="0" name=""/>
        <dsp:cNvSpPr/>
      </dsp:nvSpPr>
      <dsp:spPr>
        <a:xfrm>
          <a:off x="1861599" y="3978438"/>
          <a:ext cx="5167674" cy="133541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GB" sz="1400" kern="1200"/>
            <a:t>Learn how to effectively utilize Azure DevOps for automating deployments and managing the software development lifecycle.</a:t>
          </a:r>
        </a:p>
      </dsp:txBody>
      <dsp:txXfrm>
        <a:off x="1861599" y="3978438"/>
        <a:ext cx="5167674" cy="133541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13EFE8-80AF-4ACD-90B5-AF753732A40C}">
      <dsp:nvSpPr>
        <dsp:cNvPr id="0" name=""/>
        <dsp:cNvSpPr/>
      </dsp:nvSpPr>
      <dsp:spPr>
        <a:xfrm>
          <a:off x="0" y="0"/>
          <a:ext cx="3485379" cy="600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GB" sz="1800" kern="1200"/>
            <a:t>PowerShell Automation Benefits</a:t>
          </a:r>
          <a:endParaRPr lang="en-US" sz="1800" kern="1200"/>
        </a:p>
      </dsp:txBody>
      <dsp:txXfrm>
        <a:off x="0" y="0"/>
        <a:ext cx="3485379" cy="600742"/>
      </dsp:txXfrm>
    </dsp:sp>
    <dsp:sp modelId="{0CA3853E-CCB7-4B25-B712-3A8C5D49B807}">
      <dsp:nvSpPr>
        <dsp:cNvPr id="0" name=""/>
        <dsp:cNvSpPr/>
      </dsp:nvSpPr>
      <dsp:spPr>
        <a:xfrm>
          <a:off x="0" y="600742"/>
          <a:ext cx="3485379" cy="1868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GB" sz="1400" kern="1200"/>
            <a:t>PowerShell enhances automation capabilities, leading to more efficient workflows and reduced manual intervention.</a:t>
          </a:r>
          <a:endParaRPr lang="en-US" sz="1400" kern="1200"/>
        </a:p>
      </dsp:txBody>
      <dsp:txXfrm>
        <a:off x="0" y="600742"/>
        <a:ext cx="3485379" cy="1868137"/>
      </dsp:txXfrm>
    </dsp:sp>
    <dsp:sp modelId="{ABB38C21-8F63-4D5F-A11D-B38BA5F811C8}">
      <dsp:nvSpPr>
        <dsp:cNvPr id="0" name=""/>
        <dsp:cNvSpPr/>
      </dsp:nvSpPr>
      <dsp:spPr>
        <a:xfrm>
          <a:off x="3833917" y="0"/>
          <a:ext cx="3485379" cy="600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GB" sz="1800" kern="1200"/>
            <a:t>Streamlined CI/CD Pipelines</a:t>
          </a:r>
          <a:endParaRPr lang="en-US" sz="1800" kern="1200"/>
        </a:p>
      </dsp:txBody>
      <dsp:txXfrm>
        <a:off x="3833917" y="0"/>
        <a:ext cx="3485379" cy="600742"/>
      </dsp:txXfrm>
    </dsp:sp>
    <dsp:sp modelId="{BFD0DCE7-867A-4F21-97D0-9B1648CDBE84}">
      <dsp:nvSpPr>
        <dsp:cNvPr id="0" name=""/>
        <dsp:cNvSpPr/>
      </dsp:nvSpPr>
      <dsp:spPr>
        <a:xfrm>
          <a:off x="3833917" y="600742"/>
          <a:ext cx="3485379" cy="1868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GB" sz="1400" kern="1200"/>
            <a:t>Integrating PowerShell into CI/CD pipelines streamlines software delivery processes, improving overall project efficiency.</a:t>
          </a:r>
          <a:endParaRPr lang="en-US" sz="1400" kern="1200"/>
        </a:p>
      </dsp:txBody>
      <dsp:txXfrm>
        <a:off x="3833917" y="600742"/>
        <a:ext cx="3485379" cy="1868137"/>
      </dsp:txXfrm>
    </dsp:sp>
    <dsp:sp modelId="{9F5C9C16-C8FF-454B-8510-4248BFF2AB44}">
      <dsp:nvSpPr>
        <dsp:cNvPr id="0" name=""/>
        <dsp:cNvSpPr/>
      </dsp:nvSpPr>
      <dsp:spPr>
        <a:xfrm>
          <a:off x="7667834" y="0"/>
          <a:ext cx="3485379" cy="6007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GB" sz="1800" kern="1200"/>
            <a:t>Focus on Quality Software</a:t>
          </a:r>
          <a:endParaRPr lang="en-US" sz="1800" kern="1200"/>
        </a:p>
      </dsp:txBody>
      <dsp:txXfrm>
        <a:off x="7667834" y="0"/>
        <a:ext cx="3485379" cy="600742"/>
      </dsp:txXfrm>
    </dsp:sp>
    <dsp:sp modelId="{27429FFD-28D6-43C5-929F-D5E725A6066A}">
      <dsp:nvSpPr>
        <dsp:cNvPr id="0" name=""/>
        <dsp:cNvSpPr/>
      </dsp:nvSpPr>
      <dsp:spPr>
        <a:xfrm>
          <a:off x="7667834" y="600742"/>
          <a:ext cx="3485379" cy="18681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GB" sz="1400" kern="1200"/>
            <a:t>Automation allows teams to focus on delivering high-quality software, minimizing errors and enhancing user satisfaction.</a:t>
          </a:r>
          <a:endParaRPr lang="en-US" sz="1400" kern="1200"/>
        </a:p>
      </dsp:txBody>
      <dsp:txXfrm>
        <a:off x="7667834" y="600742"/>
        <a:ext cx="3485379" cy="1868137"/>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845263-A97A-4305-B84F-FDD623215808}" type="datetimeFigureOut">
              <a:rPr lang="en-GB" smtClean="0"/>
              <a:t>13/03/2025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308A82-579B-4B19-83FB-351F69804575}" type="slidenum">
              <a:rPr lang="en-GB" smtClean="0"/>
              <a:t>‹#›</a:t>
            </a:fld>
            <a:endParaRPr lang="en-GB"/>
          </a:p>
        </p:txBody>
      </p:sp>
    </p:spTree>
    <p:extLst>
      <p:ext uri="{BB962C8B-B14F-4D97-AF65-F5344CB8AC3E}">
        <p14:creationId xmlns:p14="http://schemas.microsoft.com/office/powerpoint/2010/main" val="3698106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AI-generated content may be incorrect.
---
This presentation focuses on how PowerShell can enhance the efficiency of CI/CD pipelines within Azure DevOps. We will explore the fundamentals of Azure DevOps, the role of PowerShell, and best practices for automating DevOps processes.
</a:t>
            </a:r>
          </a:p>
        </p:txBody>
      </p:sp>
      <p:sp>
        <p:nvSpPr>
          <p:cNvPr id="4" name="Slide Number Placeholder 3"/>
          <p:cNvSpPr>
            <a:spLocks noGrp="1"/>
          </p:cNvSpPr>
          <p:nvPr>
            <p:ph type="sldNum" sz="quarter" idx="5"/>
          </p:nvPr>
        </p:nvSpPr>
        <p:spPr/>
        <p:txBody>
          <a:bodyPr/>
          <a:lstStyle/>
          <a:p>
            <a:fld id="{D08995DE-BF3D-414D-97E5-33F26C152F65}" type="slidenum">
              <a:rPr lang="en-GB" smtClean="0"/>
              <a:t>1</a:t>
            </a:fld>
            <a:endParaRPr lang="en-GB"/>
          </a:p>
        </p:txBody>
      </p:sp>
    </p:spTree>
    <p:extLst>
      <p:ext uri="{BB962C8B-B14F-4D97-AF65-F5344CB8AC3E}">
        <p14:creationId xmlns:p14="http://schemas.microsoft.com/office/powerpoint/2010/main" val="37826842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There are specific PowerShell modules designed for Azure DevOps that provide cmdlets for managing projects, pipelines, and other resources, allowing for efficient automation of DevOps tasks.</a:t>
            </a:r>
          </a:p>
        </p:txBody>
      </p:sp>
      <p:sp>
        <p:nvSpPr>
          <p:cNvPr id="4" name="Slide Number Placeholder 3"/>
          <p:cNvSpPr>
            <a:spLocks noGrp="1"/>
          </p:cNvSpPr>
          <p:nvPr>
            <p:ph type="sldNum" sz="quarter" idx="5"/>
          </p:nvPr>
        </p:nvSpPr>
        <p:spPr/>
        <p:txBody>
          <a:bodyPr/>
          <a:lstStyle/>
          <a:p>
            <a:fld id="{D08995DE-BF3D-414D-97E5-33F26C152F65}" type="slidenum">
              <a:rPr lang="en-GB" smtClean="0"/>
              <a:t>10</a:t>
            </a:fld>
            <a:endParaRPr lang="en-GB"/>
          </a:p>
        </p:txBody>
      </p:sp>
    </p:spTree>
    <p:extLst>
      <p:ext uri="{BB962C8B-B14F-4D97-AF65-F5344CB8AC3E}">
        <p14:creationId xmlns:p14="http://schemas.microsoft.com/office/powerpoint/2010/main" val="20335329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section will provide an overview of Azure DevOps and its key components, illustrating how CI/CD fits into the overall Azure DevOps ecosystem and enhancing the development lifecycle.</a:t>
            </a:r>
          </a:p>
        </p:txBody>
      </p:sp>
      <p:sp>
        <p:nvSpPr>
          <p:cNvPr id="4" name="Slide Number Placeholder 3"/>
          <p:cNvSpPr>
            <a:spLocks noGrp="1"/>
          </p:cNvSpPr>
          <p:nvPr>
            <p:ph type="sldNum" sz="quarter" idx="5"/>
          </p:nvPr>
        </p:nvSpPr>
        <p:spPr/>
        <p:txBody>
          <a:bodyPr/>
          <a:lstStyle/>
          <a:p>
            <a:fld id="{D08995DE-BF3D-414D-97E5-33F26C152F65}" type="slidenum">
              <a:rPr lang="en-GB" smtClean="0"/>
              <a:t>11</a:t>
            </a:fld>
            <a:endParaRPr lang="en-GB"/>
          </a:p>
        </p:txBody>
      </p:sp>
    </p:spTree>
    <p:extLst>
      <p:ext uri="{BB962C8B-B14F-4D97-AF65-F5344CB8AC3E}">
        <p14:creationId xmlns:p14="http://schemas.microsoft.com/office/powerpoint/2010/main" val="2026238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DevOps consists of several key components, including Repos for version control, Pipelines for CI/CD automation, and Boards for tracking work. Each component plays a crucial role in the development process.</a:t>
            </a:r>
          </a:p>
        </p:txBody>
      </p:sp>
      <p:sp>
        <p:nvSpPr>
          <p:cNvPr id="4" name="Slide Number Placeholder 3"/>
          <p:cNvSpPr>
            <a:spLocks noGrp="1"/>
          </p:cNvSpPr>
          <p:nvPr>
            <p:ph type="sldNum" sz="quarter" idx="5"/>
          </p:nvPr>
        </p:nvSpPr>
        <p:spPr/>
        <p:txBody>
          <a:bodyPr/>
          <a:lstStyle/>
          <a:p>
            <a:fld id="{D08995DE-BF3D-414D-97E5-33F26C152F65}" type="slidenum">
              <a:rPr lang="en-GB" smtClean="0"/>
              <a:t>12</a:t>
            </a:fld>
            <a:endParaRPr lang="en-GB"/>
          </a:p>
        </p:txBody>
      </p:sp>
    </p:spTree>
    <p:extLst>
      <p:ext uri="{BB962C8B-B14F-4D97-AF65-F5344CB8AC3E}">
        <p14:creationId xmlns:p14="http://schemas.microsoft.com/office/powerpoint/2010/main" val="3371520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CI/CD is a central part of Azure DevOps, allowing teams to integrate and deploy code changes continuously. This integration streamlines development workflows and enhances collaboration among team members.</a:t>
            </a:r>
          </a:p>
        </p:txBody>
      </p:sp>
      <p:sp>
        <p:nvSpPr>
          <p:cNvPr id="4" name="Slide Number Placeholder 3"/>
          <p:cNvSpPr>
            <a:spLocks noGrp="1"/>
          </p:cNvSpPr>
          <p:nvPr>
            <p:ph type="sldNum" sz="quarter" idx="5"/>
          </p:nvPr>
        </p:nvSpPr>
        <p:spPr/>
        <p:txBody>
          <a:bodyPr/>
          <a:lstStyle/>
          <a:p>
            <a:fld id="{D08995DE-BF3D-414D-97E5-33F26C152F65}" type="slidenum">
              <a:rPr lang="en-GB" smtClean="0"/>
              <a:t>13</a:t>
            </a:fld>
            <a:endParaRPr lang="en-GB"/>
          </a:p>
        </p:txBody>
      </p:sp>
    </p:spTree>
    <p:extLst>
      <p:ext uri="{BB962C8B-B14F-4D97-AF65-F5344CB8AC3E}">
        <p14:creationId xmlns:p14="http://schemas.microsoft.com/office/powerpoint/2010/main" val="31320346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this section, we will delve into the specific PowerShell cmdlets that are crucial for managing Azure DevOps resources efficiently, relevant to both project management and automation tasks.</a:t>
            </a:r>
          </a:p>
        </p:txBody>
      </p:sp>
      <p:sp>
        <p:nvSpPr>
          <p:cNvPr id="4" name="Slide Number Placeholder 3"/>
          <p:cNvSpPr>
            <a:spLocks noGrp="1"/>
          </p:cNvSpPr>
          <p:nvPr>
            <p:ph type="sldNum" sz="quarter" idx="5"/>
          </p:nvPr>
        </p:nvSpPr>
        <p:spPr/>
        <p:txBody>
          <a:bodyPr/>
          <a:lstStyle/>
          <a:p>
            <a:fld id="{D08995DE-BF3D-414D-97E5-33F26C152F65}" type="slidenum">
              <a:rPr lang="en-GB" smtClean="0"/>
              <a:t>14</a:t>
            </a:fld>
            <a:endParaRPr lang="en-GB"/>
          </a:p>
        </p:txBody>
      </p:sp>
    </p:spTree>
    <p:extLst>
      <p:ext uri="{BB962C8B-B14F-4D97-AF65-F5344CB8AC3E}">
        <p14:creationId xmlns:p14="http://schemas.microsoft.com/office/powerpoint/2010/main" val="14148237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Azure DevOps PowerShell module provides a set of cmdlets that allow users to interact with Azure DevOps Services. This module simplifies the management of Azure DevOps resources and tasks.</a:t>
            </a:r>
          </a:p>
        </p:txBody>
      </p:sp>
      <p:sp>
        <p:nvSpPr>
          <p:cNvPr id="4" name="Slide Number Placeholder 3"/>
          <p:cNvSpPr>
            <a:spLocks noGrp="1"/>
          </p:cNvSpPr>
          <p:nvPr>
            <p:ph type="sldNum" sz="quarter" idx="5"/>
          </p:nvPr>
        </p:nvSpPr>
        <p:spPr/>
        <p:txBody>
          <a:bodyPr/>
          <a:lstStyle/>
          <a:p>
            <a:fld id="{D08995DE-BF3D-414D-97E5-33F26C152F65}" type="slidenum">
              <a:rPr lang="en-GB" smtClean="0"/>
              <a:t>15</a:t>
            </a:fld>
            <a:endParaRPr lang="en-GB"/>
          </a:p>
        </p:txBody>
      </p:sp>
    </p:spTree>
    <p:extLst>
      <p:ext uri="{BB962C8B-B14F-4D97-AF65-F5344CB8AC3E}">
        <p14:creationId xmlns:p14="http://schemas.microsoft.com/office/powerpoint/2010/main" val="3777996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Important cmdlets for managing Azure DevOps resources include Get-AzDevOpsProject for listing projects and New-AzDevOpsPipeline for creating new CI/CD pipelines. Mastering these cmdlets is essential for effective automation.</a:t>
            </a:r>
          </a:p>
        </p:txBody>
      </p:sp>
      <p:sp>
        <p:nvSpPr>
          <p:cNvPr id="4" name="Slide Number Placeholder 3"/>
          <p:cNvSpPr>
            <a:spLocks noGrp="1"/>
          </p:cNvSpPr>
          <p:nvPr>
            <p:ph type="sldNum" sz="quarter" idx="5"/>
          </p:nvPr>
        </p:nvSpPr>
        <p:spPr/>
        <p:txBody>
          <a:bodyPr/>
          <a:lstStyle/>
          <a:p>
            <a:fld id="{D08995DE-BF3D-414D-97E5-33F26C152F65}" type="slidenum">
              <a:rPr lang="en-GB" smtClean="0"/>
              <a:t>16</a:t>
            </a:fld>
            <a:endParaRPr lang="en-GB"/>
          </a:p>
        </p:txBody>
      </p:sp>
    </p:spTree>
    <p:extLst>
      <p:ext uri="{BB962C8B-B14F-4D97-AF65-F5344CB8AC3E}">
        <p14:creationId xmlns:p14="http://schemas.microsoft.com/office/powerpoint/2010/main" val="26905738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Before using PowerShell with Azure DevOps, it's essential to set up your environment correctly. This section covers prerequisites, installation of the Azure DevOps PowerShell module, and authentication processes.</a:t>
            </a:r>
          </a:p>
        </p:txBody>
      </p:sp>
      <p:sp>
        <p:nvSpPr>
          <p:cNvPr id="4" name="Slide Number Placeholder 3"/>
          <p:cNvSpPr>
            <a:spLocks noGrp="1"/>
          </p:cNvSpPr>
          <p:nvPr>
            <p:ph type="sldNum" sz="quarter" idx="5"/>
          </p:nvPr>
        </p:nvSpPr>
        <p:spPr/>
        <p:txBody>
          <a:bodyPr/>
          <a:lstStyle/>
          <a:p>
            <a:fld id="{D08995DE-BF3D-414D-97E5-33F26C152F65}" type="slidenum">
              <a:rPr lang="en-GB" smtClean="0"/>
              <a:t>17</a:t>
            </a:fld>
            <a:endParaRPr lang="en-GB"/>
          </a:p>
        </p:txBody>
      </p:sp>
    </p:spTree>
    <p:extLst>
      <p:ext uri="{BB962C8B-B14F-4D97-AF65-F5344CB8AC3E}">
        <p14:creationId xmlns:p14="http://schemas.microsoft.com/office/powerpoint/2010/main" val="13897953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To use PowerShell with Azure DevOps, users must have the necessary permissions and prerequisites in place, including a valid Azure DevOps account and the appropriate modules installed.</a:t>
            </a:r>
          </a:p>
        </p:txBody>
      </p:sp>
      <p:sp>
        <p:nvSpPr>
          <p:cNvPr id="4" name="Slide Number Placeholder 3"/>
          <p:cNvSpPr>
            <a:spLocks noGrp="1"/>
          </p:cNvSpPr>
          <p:nvPr>
            <p:ph type="sldNum" sz="quarter" idx="5"/>
          </p:nvPr>
        </p:nvSpPr>
        <p:spPr/>
        <p:txBody>
          <a:bodyPr/>
          <a:lstStyle/>
          <a:p>
            <a:fld id="{D08995DE-BF3D-414D-97E5-33F26C152F65}" type="slidenum">
              <a:rPr lang="en-GB" smtClean="0"/>
              <a:t>18</a:t>
            </a:fld>
            <a:endParaRPr lang="en-GB"/>
          </a:p>
        </p:txBody>
      </p:sp>
    </p:spTree>
    <p:extLst>
      <p:ext uri="{BB962C8B-B14F-4D97-AF65-F5344CB8AC3E}">
        <p14:creationId xmlns:p14="http://schemas.microsoft.com/office/powerpoint/2010/main" val="600668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Installing the Azure DevOps PowerShell module is a straightforward process that can be accomplished via PowerShell commands. This allows users to leverage Azure DevOps functionality through PowerShell scripts.</a:t>
            </a:r>
          </a:p>
        </p:txBody>
      </p:sp>
      <p:sp>
        <p:nvSpPr>
          <p:cNvPr id="4" name="Slide Number Placeholder 3"/>
          <p:cNvSpPr>
            <a:spLocks noGrp="1"/>
          </p:cNvSpPr>
          <p:nvPr>
            <p:ph type="sldNum" sz="quarter" idx="5"/>
          </p:nvPr>
        </p:nvSpPr>
        <p:spPr/>
        <p:txBody>
          <a:bodyPr/>
          <a:lstStyle/>
          <a:p>
            <a:fld id="{D08995DE-BF3D-414D-97E5-33F26C152F65}" type="slidenum">
              <a:rPr lang="en-GB" smtClean="0"/>
              <a:t>19</a:t>
            </a:fld>
            <a:endParaRPr lang="en-GB"/>
          </a:p>
        </p:txBody>
      </p:sp>
    </p:spTree>
    <p:extLst>
      <p:ext uri="{BB962C8B-B14F-4D97-AF65-F5344CB8AC3E}">
        <p14:creationId xmlns:p14="http://schemas.microsoft.com/office/powerpoint/2010/main" val="29918539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will begin with an introduction to Azure DevOps and the significance of CI/CD in modern software development. We will then discuss PowerShell, its benefits in DevOps, and its relevant modules. Following this, we will explore the key components of Azure DevOps and dive into the specific PowerShell cmdlets used for managing Azure DevOps resources. We'll also cover setting up the environment and provide a technical demo.</a:t>
            </a:r>
          </a:p>
        </p:txBody>
      </p:sp>
      <p:sp>
        <p:nvSpPr>
          <p:cNvPr id="4" name="Slide Number Placeholder 3"/>
          <p:cNvSpPr>
            <a:spLocks noGrp="1"/>
          </p:cNvSpPr>
          <p:nvPr>
            <p:ph type="sldNum" sz="quarter" idx="5"/>
          </p:nvPr>
        </p:nvSpPr>
        <p:spPr/>
        <p:txBody>
          <a:bodyPr/>
          <a:lstStyle/>
          <a:p>
            <a:fld id="{D08995DE-BF3D-414D-97E5-33F26C152F65}" type="slidenum">
              <a:rPr lang="en-GB" smtClean="0"/>
              <a:t>2</a:t>
            </a:fld>
            <a:endParaRPr lang="en-GB"/>
          </a:p>
        </p:txBody>
      </p:sp>
    </p:spTree>
    <p:extLst>
      <p:ext uri="{BB962C8B-B14F-4D97-AF65-F5344CB8AC3E}">
        <p14:creationId xmlns:p14="http://schemas.microsoft.com/office/powerpoint/2010/main" val="3554970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Authentication is critical for interacting with Azure DevOps services using PowerShell. Users can authenticate using personal access tokens or Azure Active Directory credentials, ensuring secure access to resources.</a:t>
            </a:r>
          </a:p>
        </p:txBody>
      </p:sp>
      <p:sp>
        <p:nvSpPr>
          <p:cNvPr id="4" name="Slide Number Placeholder 3"/>
          <p:cNvSpPr>
            <a:spLocks noGrp="1"/>
          </p:cNvSpPr>
          <p:nvPr>
            <p:ph type="sldNum" sz="quarter" idx="5"/>
          </p:nvPr>
        </p:nvSpPr>
        <p:spPr/>
        <p:txBody>
          <a:bodyPr/>
          <a:lstStyle/>
          <a:p>
            <a:fld id="{D08995DE-BF3D-414D-97E5-33F26C152F65}" type="slidenum">
              <a:rPr lang="en-GB" smtClean="0"/>
              <a:t>20</a:t>
            </a:fld>
            <a:endParaRPr lang="en-GB"/>
          </a:p>
        </p:txBody>
      </p:sp>
    </p:spTree>
    <p:extLst>
      <p:ext uri="{BB962C8B-B14F-4D97-AF65-F5344CB8AC3E}">
        <p14:creationId xmlns:p14="http://schemas.microsoft.com/office/powerpoint/2010/main" val="21187709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this section, we will provide a brief outline of the technical demonstration, showcasing a practical example of automating the creation of a CI/CD pipeline using PowerShell.</a:t>
            </a:r>
          </a:p>
        </p:txBody>
      </p:sp>
      <p:sp>
        <p:nvSpPr>
          <p:cNvPr id="4" name="Slide Number Placeholder 3"/>
          <p:cNvSpPr>
            <a:spLocks noGrp="1"/>
          </p:cNvSpPr>
          <p:nvPr>
            <p:ph type="sldNum" sz="quarter" idx="5"/>
          </p:nvPr>
        </p:nvSpPr>
        <p:spPr/>
        <p:txBody>
          <a:bodyPr/>
          <a:lstStyle/>
          <a:p>
            <a:fld id="{D08995DE-BF3D-414D-97E5-33F26C152F65}" type="slidenum">
              <a:rPr lang="en-GB" smtClean="0"/>
              <a:t>21</a:t>
            </a:fld>
            <a:endParaRPr lang="en-GB"/>
          </a:p>
        </p:txBody>
      </p:sp>
    </p:spTree>
    <p:extLst>
      <p:ext uri="{BB962C8B-B14F-4D97-AF65-F5344CB8AC3E}">
        <p14:creationId xmlns:p14="http://schemas.microsoft.com/office/powerpoint/2010/main" val="3644486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The demo will illustrate the step-by-step process of automating a CI/CD pipeline creation in Azure DevOps using PowerShell. This practical example will help solidify the concepts discussed.</a:t>
            </a:r>
          </a:p>
        </p:txBody>
      </p:sp>
      <p:sp>
        <p:nvSpPr>
          <p:cNvPr id="4" name="Slide Number Placeholder 3"/>
          <p:cNvSpPr>
            <a:spLocks noGrp="1"/>
          </p:cNvSpPr>
          <p:nvPr>
            <p:ph type="sldNum" sz="quarter" idx="5"/>
          </p:nvPr>
        </p:nvSpPr>
        <p:spPr/>
        <p:txBody>
          <a:bodyPr/>
          <a:lstStyle/>
          <a:p>
            <a:fld id="{D08995DE-BF3D-414D-97E5-33F26C152F65}" type="slidenum">
              <a:rPr lang="en-GB" smtClean="0"/>
              <a:t>22</a:t>
            </a:fld>
            <a:endParaRPr lang="en-GB"/>
          </a:p>
        </p:txBody>
      </p:sp>
    </p:spTree>
    <p:extLst>
      <p:ext uri="{BB962C8B-B14F-4D97-AF65-F5344CB8AC3E}">
        <p14:creationId xmlns:p14="http://schemas.microsoft.com/office/powerpoint/2010/main" val="40409569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We will walk through a real-world scenario where PowerShell scripts are used to automate the setup of a CI/CD pipeline. This will demonstrate the ease and efficiency that PowerShell brings to the DevOps process.</a:t>
            </a:r>
          </a:p>
        </p:txBody>
      </p:sp>
      <p:sp>
        <p:nvSpPr>
          <p:cNvPr id="4" name="Slide Number Placeholder 3"/>
          <p:cNvSpPr>
            <a:spLocks noGrp="1"/>
          </p:cNvSpPr>
          <p:nvPr>
            <p:ph type="sldNum" sz="quarter" idx="5"/>
          </p:nvPr>
        </p:nvSpPr>
        <p:spPr/>
        <p:txBody>
          <a:bodyPr/>
          <a:lstStyle/>
          <a:p>
            <a:fld id="{D08995DE-BF3D-414D-97E5-33F26C152F65}" type="slidenum">
              <a:rPr lang="en-GB" smtClean="0"/>
              <a:t>23</a:t>
            </a:fld>
            <a:endParaRPr lang="en-GB"/>
          </a:p>
        </p:txBody>
      </p:sp>
    </p:spTree>
    <p:extLst>
      <p:ext uri="{BB962C8B-B14F-4D97-AF65-F5344CB8AC3E}">
        <p14:creationId xmlns:p14="http://schemas.microsoft.com/office/powerpoint/2010/main" val="34536616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This section will cover best practices for using PowerShell in Azure DevOps, including tips for effective scripting, error handling, and version control to ensure reliable and maintainable automation.</a:t>
            </a:r>
          </a:p>
        </p:txBody>
      </p:sp>
      <p:sp>
        <p:nvSpPr>
          <p:cNvPr id="4" name="Slide Number Placeholder 3"/>
          <p:cNvSpPr>
            <a:spLocks noGrp="1"/>
          </p:cNvSpPr>
          <p:nvPr>
            <p:ph type="sldNum" sz="quarter" idx="5"/>
          </p:nvPr>
        </p:nvSpPr>
        <p:spPr/>
        <p:txBody>
          <a:bodyPr/>
          <a:lstStyle/>
          <a:p>
            <a:fld id="{D08995DE-BF3D-414D-97E5-33F26C152F65}" type="slidenum">
              <a:rPr lang="en-GB" smtClean="0"/>
              <a:t>24</a:t>
            </a:fld>
            <a:endParaRPr lang="en-GB"/>
          </a:p>
        </p:txBody>
      </p:sp>
    </p:spTree>
    <p:extLst>
      <p:ext uri="{BB962C8B-B14F-4D97-AF65-F5344CB8AC3E}">
        <p14:creationId xmlns:p14="http://schemas.microsoft.com/office/powerpoint/2010/main" val="42565345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Effective use of PowerShell in Azure DevOps involves following best practices, such as writing clear and maintainable scripts, using comments effectively, and leveraging built-in help features.</a:t>
            </a:r>
          </a:p>
        </p:txBody>
      </p:sp>
      <p:sp>
        <p:nvSpPr>
          <p:cNvPr id="4" name="Slide Number Placeholder 3"/>
          <p:cNvSpPr>
            <a:spLocks noGrp="1"/>
          </p:cNvSpPr>
          <p:nvPr>
            <p:ph type="sldNum" sz="quarter" idx="5"/>
          </p:nvPr>
        </p:nvSpPr>
        <p:spPr/>
        <p:txBody>
          <a:bodyPr/>
          <a:lstStyle/>
          <a:p>
            <a:fld id="{D08995DE-BF3D-414D-97E5-33F26C152F65}" type="slidenum">
              <a:rPr lang="en-GB" smtClean="0"/>
              <a:t>25</a:t>
            </a:fld>
            <a:endParaRPr lang="en-GB"/>
          </a:p>
        </p:txBody>
      </p:sp>
    </p:spTree>
    <p:extLst>
      <p:ext uri="{BB962C8B-B14F-4D97-AF65-F5344CB8AC3E}">
        <p14:creationId xmlns:p14="http://schemas.microsoft.com/office/powerpoint/2010/main" val="8541950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Implementing proper error handling and logging in PowerShell scripts is crucial for identifying issues and maintaining script reliability. This includes using try/catch blocks and logging output for troubleshooting.</a:t>
            </a:r>
          </a:p>
        </p:txBody>
      </p:sp>
      <p:sp>
        <p:nvSpPr>
          <p:cNvPr id="4" name="Slide Number Placeholder 3"/>
          <p:cNvSpPr>
            <a:spLocks noGrp="1"/>
          </p:cNvSpPr>
          <p:nvPr>
            <p:ph type="sldNum" sz="quarter" idx="5"/>
          </p:nvPr>
        </p:nvSpPr>
        <p:spPr/>
        <p:txBody>
          <a:bodyPr/>
          <a:lstStyle/>
          <a:p>
            <a:fld id="{D08995DE-BF3D-414D-97E5-33F26C152F65}" type="slidenum">
              <a:rPr lang="en-GB" smtClean="0"/>
              <a:t>26</a:t>
            </a:fld>
            <a:endParaRPr lang="en-GB"/>
          </a:p>
        </p:txBody>
      </p:sp>
    </p:spTree>
    <p:extLst>
      <p:ext uri="{BB962C8B-B14F-4D97-AF65-F5344CB8AC3E}">
        <p14:creationId xmlns:p14="http://schemas.microsoft.com/office/powerpoint/2010/main" val="8357649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Version control is essential for managing PowerShell scripts. Using Git or other version control systems allows teams to track changes, collaborate effectively, and revert to previous versions when necessary.</a:t>
            </a:r>
          </a:p>
        </p:txBody>
      </p:sp>
      <p:sp>
        <p:nvSpPr>
          <p:cNvPr id="4" name="Slide Number Placeholder 3"/>
          <p:cNvSpPr>
            <a:spLocks noGrp="1"/>
          </p:cNvSpPr>
          <p:nvPr>
            <p:ph type="sldNum" sz="quarter" idx="5"/>
          </p:nvPr>
        </p:nvSpPr>
        <p:spPr/>
        <p:txBody>
          <a:bodyPr/>
          <a:lstStyle/>
          <a:p>
            <a:fld id="{D08995DE-BF3D-414D-97E5-33F26C152F65}" type="slidenum">
              <a:rPr lang="en-GB" smtClean="0"/>
              <a:t>27</a:t>
            </a:fld>
            <a:endParaRPr lang="en-GB"/>
          </a:p>
        </p:txBody>
      </p:sp>
    </p:spTree>
    <p:extLst>
      <p:ext uri="{BB962C8B-B14F-4D97-AF65-F5344CB8AC3E}">
        <p14:creationId xmlns:p14="http://schemas.microsoft.com/office/powerpoint/2010/main" val="428840511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In conclusion, PowerShell significantly enhances the automation capabilities within Azure DevOps, streamlining CI/CD pipelines and improving overall efficiency. By leveraging PowerShell, teams can automate complex processes and focus on delivering high-quality software.</a:t>
            </a:r>
          </a:p>
        </p:txBody>
      </p:sp>
      <p:sp>
        <p:nvSpPr>
          <p:cNvPr id="4" name="Slide Number Placeholder 3"/>
          <p:cNvSpPr>
            <a:spLocks noGrp="1"/>
          </p:cNvSpPr>
          <p:nvPr>
            <p:ph type="sldNum" sz="quarter" idx="5"/>
          </p:nvPr>
        </p:nvSpPr>
        <p:spPr/>
        <p:txBody>
          <a:bodyPr/>
          <a:lstStyle/>
          <a:p>
            <a:fld id="{D08995DE-BF3D-414D-97E5-33F26C152F65}" type="slidenum">
              <a:rPr lang="en-GB" smtClean="0"/>
              <a:t>28</a:t>
            </a:fld>
            <a:endParaRPr lang="en-GB"/>
          </a:p>
        </p:txBody>
      </p:sp>
    </p:spTree>
    <p:extLst>
      <p:ext uri="{BB962C8B-B14F-4D97-AF65-F5344CB8AC3E}">
        <p14:creationId xmlns:p14="http://schemas.microsoft.com/office/powerpoint/2010/main" val="729461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Understanding the foundational concepts of Azure DevOps is crucial. This section will highlight a brief overview of Azure DevOps, its significance in the modern software development landscape, and how PowerShell plays a pivotal role in automating various DevOps processes.</a:t>
            </a:r>
          </a:p>
        </p:txBody>
      </p:sp>
      <p:sp>
        <p:nvSpPr>
          <p:cNvPr id="4" name="Slide Number Placeholder 3"/>
          <p:cNvSpPr>
            <a:spLocks noGrp="1"/>
          </p:cNvSpPr>
          <p:nvPr>
            <p:ph type="sldNum" sz="quarter" idx="5"/>
          </p:nvPr>
        </p:nvSpPr>
        <p:spPr/>
        <p:txBody>
          <a:bodyPr/>
          <a:lstStyle/>
          <a:p>
            <a:fld id="{D08995DE-BF3D-414D-97E5-33F26C152F65}" type="slidenum">
              <a:rPr lang="en-GB" smtClean="0"/>
              <a:t>3</a:t>
            </a:fld>
            <a:endParaRPr lang="en-GB"/>
          </a:p>
        </p:txBody>
      </p:sp>
    </p:spTree>
    <p:extLst>
      <p:ext uri="{BB962C8B-B14F-4D97-AF65-F5344CB8AC3E}">
        <p14:creationId xmlns:p14="http://schemas.microsoft.com/office/powerpoint/2010/main" val="3213265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DevOps is a comprehensive suite of development tools and services that facilitate collaboration and productivity in software development. It offers features like source control, project management, and CI/CD pipelines, all in one integrated platform.</a:t>
            </a:r>
          </a:p>
        </p:txBody>
      </p:sp>
      <p:sp>
        <p:nvSpPr>
          <p:cNvPr id="4" name="Slide Number Placeholder 3"/>
          <p:cNvSpPr>
            <a:spLocks noGrp="1"/>
          </p:cNvSpPr>
          <p:nvPr>
            <p:ph type="sldNum" sz="quarter" idx="5"/>
          </p:nvPr>
        </p:nvSpPr>
        <p:spPr/>
        <p:txBody>
          <a:bodyPr/>
          <a:lstStyle/>
          <a:p>
            <a:fld id="{D08995DE-BF3D-414D-97E5-33F26C152F65}" type="slidenum">
              <a:rPr lang="en-GB" smtClean="0"/>
              <a:t>4</a:t>
            </a:fld>
            <a:endParaRPr lang="en-GB"/>
          </a:p>
        </p:txBody>
      </p:sp>
    </p:spTree>
    <p:extLst>
      <p:ext uri="{BB962C8B-B14F-4D97-AF65-F5344CB8AC3E}">
        <p14:creationId xmlns:p14="http://schemas.microsoft.com/office/powerpoint/2010/main" val="2861225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Continuous Integration and Continuous Deployment (CI/CD) practices are vital for delivering software efficiently. CI/CD enhances collaboration, reduces integration issues, and enables faster delivery of features and bug fixes.</a:t>
            </a:r>
          </a:p>
        </p:txBody>
      </p:sp>
      <p:sp>
        <p:nvSpPr>
          <p:cNvPr id="4" name="Slide Number Placeholder 3"/>
          <p:cNvSpPr>
            <a:spLocks noGrp="1"/>
          </p:cNvSpPr>
          <p:nvPr>
            <p:ph type="sldNum" sz="quarter" idx="5"/>
          </p:nvPr>
        </p:nvSpPr>
        <p:spPr/>
        <p:txBody>
          <a:bodyPr/>
          <a:lstStyle/>
          <a:p>
            <a:fld id="{D08995DE-BF3D-414D-97E5-33F26C152F65}" type="slidenum">
              <a:rPr lang="en-GB" smtClean="0"/>
              <a:t>5</a:t>
            </a:fld>
            <a:endParaRPr lang="en-GB"/>
          </a:p>
        </p:txBody>
      </p:sp>
    </p:spTree>
    <p:extLst>
      <p:ext uri="{BB962C8B-B14F-4D97-AF65-F5344CB8AC3E}">
        <p14:creationId xmlns:p14="http://schemas.microsoft.com/office/powerpoint/2010/main" val="42622550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PowerShell is a powerful scripting language that allows DevOps professionals to automate tasks, manage resources, and streamline workflows. It simplifies complex operations and improves the efficiency of CI/CD processes.</a:t>
            </a:r>
          </a:p>
        </p:txBody>
      </p:sp>
      <p:sp>
        <p:nvSpPr>
          <p:cNvPr id="4" name="Slide Number Placeholder 3"/>
          <p:cNvSpPr>
            <a:spLocks noGrp="1"/>
          </p:cNvSpPr>
          <p:nvPr>
            <p:ph type="sldNum" sz="quarter" idx="5"/>
          </p:nvPr>
        </p:nvSpPr>
        <p:spPr/>
        <p:txBody>
          <a:bodyPr/>
          <a:lstStyle/>
          <a:p>
            <a:fld id="{D08995DE-BF3D-414D-97E5-33F26C152F65}" type="slidenum">
              <a:rPr lang="en-GB" smtClean="0"/>
              <a:t>6</a:t>
            </a:fld>
            <a:endParaRPr lang="en-GB"/>
          </a:p>
        </p:txBody>
      </p:sp>
    </p:spTree>
    <p:extLst>
      <p:ext uri="{BB962C8B-B14F-4D97-AF65-F5344CB8AC3E}">
        <p14:creationId xmlns:p14="http://schemas.microsoft.com/office/powerpoint/2010/main" val="2587508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PowerShell is a task automation framework that consists of a command-line shell and an associated scripting language. This section will provide a quick introduction to PowerShell, its benefits in a DevOps context, and relevant modules for Azure DevOps.</a:t>
            </a:r>
          </a:p>
        </p:txBody>
      </p:sp>
      <p:sp>
        <p:nvSpPr>
          <p:cNvPr id="4" name="Slide Number Placeholder 3"/>
          <p:cNvSpPr>
            <a:spLocks noGrp="1"/>
          </p:cNvSpPr>
          <p:nvPr>
            <p:ph type="sldNum" sz="quarter" idx="5"/>
          </p:nvPr>
        </p:nvSpPr>
        <p:spPr/>
        <p:txBody>
          <a:bodyPr/>
          <a:lstStyle/>
          <a:p>
            <a:fld id="{D08995DE-BF3D-414D-97E5-33F26C152F65}" type="slidenum">
              <a:rPr lang="en-GB" smtClean="0"/>
              <a:t>7</a:t>
            </a:fld>
            <a:endParaRPr lang="en-GB"/>
          </a:p>
        </p:txBody>
      </p:sp>
    </p:spTree>
    <p:extLst>
      <p:ext uri="{BB962C8B-B14F-4D97-AF65-F5344CB8AC3E}">
        <p14:creationId xmlns:p14="http://schemas.microsoft.com/office/powerpoint/2010/main" val="23825337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PowerShell provides a powerful toolset for system administrators and developers, allowing them to automate the management of systems and applications through scripts and cmdlets.</a:t>
            </a:r>
          </a:p>
        </p:txBody>
      </p:sp>
      <p:sp>
        <p:nvSpPr>
          <p:cNvPr id="4" name="Slide Number Placeholder 3"/>
          <p:cNvSpPr>
            <a:spLocks noGrp="1"/>
          </p:cNvSpPr>
          <p:nvPr>
            <p:ph type="sldNum" sz="quarter" idx="5"/>
          </p:nvPr>
        </p:nvSpPr>
        <p:spPr/>
        <p:txBody>
          <a:bodyPr/>
          <a:lstStyle/>
          <a:p>
            <a:fld id="{D08995DE-BF3D-414D-97E5-33F26C152F65}" type="slidenum">
              <a:rPr lang="en-GB" smtClean="0"/>
              <a:t>8</a:t>
            </a:fld>
            <a:endParaRPr lang="en-GB"/>
          </a:p>
        </p:txBody>
      </p:sp>
    </p:spTree>
    <p:extLst>
      <p:ext uri="{BB962C8B-B14F-4D97-AF65-F5344CB8AC3E}">
        <p14:creationId xmlns:p14="http://schemas.microsoft.com/office/powerpoint/2010/main" val="24661392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Using PowerShell in DevOps provides several benefits, including improved automation capabilities, consistency in deployment processes, and the ability to integrate with various systems and tools seamlessly.</a:t>
            </a:r>
          </a:p>
        </p:txBody>
      </p:sp>
      <p:sp>
        <p:nvSpPr>
          <p:cNvPr id="4" name="Slide Number Placeholder 3"/>
          <p:cNvSpPr>
            <a:spLocks noGrp="1"/>
          </p:cNvSpPr>
          <p:nvPr>
            <p:ph type="sldNum" sz="quarter" idx="5"/>
          </p:nvPr>
        </p:nvSpPr>
        <p:spPr/>
        <p:txBody>
          <a:bodyPr/>
          <a:lstStyle/>
          <a:p>
            <a:fld id="{D08995DE-BF3D-414D-97E5-33F26C152F65}" type="slidenum">
              <a:rPr lang="en-GB" smtClean="0"/>
              <a:t>9</a:t>
            </a:fld>
            <a:endParaRPr lang="en-GB"/>
          </a:p>
        </p:txBody>
      </p:sp>
    </p:spTree>
    <p:extLst>
      <p:ext uri="{BB962C8B-B14F-4D97-AF65-F5344CB8AC3E}">
        <p14:creationId xmlns:p14="http://schemas.microsoft.com/office/powerpoint/2010/main" val="3596164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58E14-23EC-4C25-974C-48FA83988655}"/>
              </a:ext>
            </a:extLst>
          </p:cNvPr>
          <p:cNvSpPr>
            <a:spLocks noGrp="1"/>
          </p:cNvSpPr>
          <p:nvPr>
            <p:ph type="ctrTitle"/>
          </p:nvPr>
        </p:nvSpPr>
        <p:spPr>
          <a:xfrm>
            <a:off x="517870" y="978408"/>
            <a:ext cx="5021183" cy="5074226"/>
          </a:xfrm>
        </p:spPr>
        <p:txBody>
          <a:bodyPr anchor="t">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E9FEDD4-20A1-49F6-9E3E-0B26B426BB73}"/>
              </a:ext>
            </a:extLst>
          </p:cNvPr>
          <p:cNvSpPr>
            <a:spLocks noGrp="1"/>
          </p:cNvSpPr>
          <p:nvPr>
            <p:ph type="subTitle" idx="1"/>
          </p:nvPr>
        </p:nvSpPr>
        <p:spPr>
          <a:xfrm>
            <a:off x="6662167" y="3602038"/>
            <a:ext cx="5021183" cy="2244580"/>
          </a:xfrm>
        </p:spPr>
        <p:txBody>
          <a:bodyPr anchor="b">
            <a:normAutofit/>
          </a:bodyPr>
          <a:lstStyle>
            <a:lvl1pPr marL="0" indent="0" algn="l">
              <a:lnSpc>
                <a:spcPct val="100000"/>
              </a:lnSpc>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6580A32F-E6F3-4C2E-B9E3-E47868E42511}"/>
              </a:ext>
            </a:extLst>
          </p:cNvPr>
          <p:cNvSpPr>
            <a:spLocks noGrp="1"/>
          </p:cNvSpPr>
          <p:nvPr>
            <p:ph type="dt" sz="half" idx="10"/>
          </p:nvPr>
        </p:nvSpPr>
        <p:spPr/>
        <p:txBody>
          <a:bodyPr/>
          <a:lstStyle/>
          <a:p>
            <a:fld id="{3391A759-BFF8-4B5B-9ECE-D93AC303B331}" type="datetime1">
              <a:rPr lang="en-US" smtClean="0"/>
              <a:t>3/13/2025</a:t>
            </a:fld>
            <a:endParaRPr lang="en-US"/>
          </a:p>
        </p:txBody>
      </p:sp>
      <p:sp>
        <p:nvSpPr>
          <p:cNvPr id="5" name="Footer Placeholder 4">
            <a:extLst>
              <a:ext uri="{FF2B5EF4-FFF2-40B4-BE49-F238E27FC236}">
                <a16:creationId xmlns:a16="http://schemas.microsoft.com/office/drawing/2014/main" id="{78806724-A87A-4231-BFD9-277482AF78C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730D1AF-36B8-4BB8-BD6A-71194F7BC31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8" name="Rectangle 7">
            <a:extLst>
              <a:ext uri="{FF2B5EF4-FFF2-40B4-BE49-F238E27FC236}">
                <a16:creationId xmlns:a16="http://schemas.microsoft.com/office/drawing/2014/main" id="{F3FF94B3-6D3E-44FE-BB02-A9027C0003C7}"/>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536137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F6B8E-1D8E-4105-9BBB-D53AD24B7381}"/>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3825530-6629-4FEA-9670-EB21A2F5BA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664C7A-A73F-46F5-BC33-696671DAEEE7}"/>
              </a:ext>
            </a:extLst>
          </p:cNvPr>
          <p:cNvSpPr>
            <a:spLocks noGrp="1"/>
          </p:cNvSpPr>
          <p:nvPr>
            <p:ph type="dt" sz="half" idx="10"/>
          </p:nvPr>
        </p:nvSpPr>
        <p:spPr/>
        <p:txBody>
          <a:bodyPr/>
          <a:lstStyle/>
          <a:p>
            <a:fld id="{6DFDF398-5DA3-4937-BE3F-7CA1B9158252}" type="datetime1">
              <a:rPr lang="en-US" smtClean="0"/>
              <a:t>3/13/2025</a:t>
            </a:fld>
            <a:endParaRPr lang="en-US"/>
          </a:p>
        </p:txBody>
      </p:sp>
      <p:sp>
        <p:nvSpPr>
          <p:cNvPr id="5" name="Footer Placeholder 4">
            <a:extLst>
              <a:ext uri="{FF2B5EF4-FFF2-40B4-BE49-F238E27FC236}">
                <a16:creationId xmlns:a16="http://schemas.microsoft.com/office/drawing/2014/main" id="{512B3CC0-B649-4509-A4B6-DF9D20EFACE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2CECCCA-3F2A-46F3-BF45-7C862FF1D752}"/>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77116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A50133B-2446-4168-AA17-6538910668FD}"/>
              </a:ext>
            </a:extLst>
          </p:cNvPr>
          <p:cNvSpPr>
            <a:spLocks noGrp="1"/>
          </p:cNvSpPr>
          <p:nvPr>
            <p:ph type="title" orient="vert"/>
          </p:nvPr>
        </p:nvSpPr>
        <p:spPr>
          <a:xfrm>
            <a:off x="6662168" y="996791"/>
            <a:ext cx="5011962" cy="495692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C006A9AD-2756-4C51-A958-6756301EB938}"/>
              </a:ext>
            </a:extLst>
          </p:cNvPr>
          <p:cNvSpPr>
            <a:spLocks noGrp="1"/>
          </p:cNvSpPr>
          <p:nvPr>
            <p:ph type="body" orient="vert" idx="1"/>
          </p:nvPr>
        </p:nvSpPr>
        <p:spPr>
          <a:xfrm>
            <a:off x="517870" y="996791"/>
            <a:ext cx="5021183" cy="495692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E42995D-CCEA-43AF-973B-8B6B56A567E8}"/>
              </a:ext>
            </a:extLst>
          </p:cNvPr>
          <p:cNvSpPr>
            <a:spLocks noGrp="1"/>
          </p:cNvSpPr>
          <p:nvPr>
            <p:ph type="dt" sz="half" idx="10"/>
          </p:nvPr>
        </p:nvSpPr>
        <p:spPr/>
        <p:txBody>
          <a:bodyPr/>
          <a:lstStyle/>
          <a:p>
            <a:fld id="{8F191ED9-F929-4A92-90F9-3C9C84ABBE83}" type="datetime1">
              <a:rPr lang="en-US" smtClean="0"/>
              <a:t>3/13/2025</a:t>
            </a:fld>
            <a:endParaRPr lang="en-US"/>
          </a:p>
        </p:txBody>
      </p:sp>
      <p:sp>
        <p:nvSpPr>
          <p:cNvPr id="5" name="Footer Placeholder 4">
            <a:extLst>
              <a:ext uri="{FF2B5EF4-FFF2-40B4-BE49-F238E27FC236}">
                <a16:creationId xmlns:a16="http://schemas.microsoft.com/office/drawing/2014/main" id="{2A4029CF-BA62-4CCD-956E-FFA0B37B8A3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2CE0B3D-96AB-41B3-ABDD-5B0DE863DAFC}"/>
              </a:ext>
            </a:extLst>
          </p:cNvPr>
          <p:cNvSpPr>
            <a:spLocks noGrp="1"/>
          </p:cNvSpPr>
          <p:nvPr>
            <p:ph type="sldNum" sz="quarter" idx="12"/>
          </p:nvPr>
        </p:nvSpPr>
        <p:spPr/>
        <p:txBody>
          <a:bodyPr/>
          <a:lstStyle/>
          <a:p>
            <a:fld id="{DFDF98CC-160E-494C-8C3C-8CDC5FA257DE}" type="slidenum">
              <a:rPr lang="en-US" smtClean="0"/>
              <a:t>‹#›</a:t>
            </a:fld>
            <a:endParaRPr lang="en-US"/>
          </a:p>
        </p:txBody>
      </p:sp>
      <p:sp>
        <p:nvSpPr>
          <p:cNvPr id="12" name="Rectangle 11">
            <a:extLst>
              <a:ext uri="{FF2B5EF4-FFF2-40B4-BE49-F238E27FC236}">
                <a16:creationId xmlns:a16="http://schemas.microsoft.com/office/drawing/2014/main" id="{4618136A-0796-46EB-89BB-4C73C0258FE9}"/>
              </a:ext>
              <a:ext uri="{C183D7F6-B498-43B3-948B-1728B52AA6E4}">
                <adec:decorative xmlns:adec="http://schemas.microsoft.com/office/drawing/2017/decorative" val="1"/>
              </a:ext>
            </a:extLst>
          </p:cNvPr>
          <p:cNvSpPr/>
          <p:nvPr/>
        </p:nvSpPr>
        <p:spPr>
          <a:xfrm>
            <a:off x="6662168" y="6209925"/>
            <a:ext cx="5021183"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2221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363D8A-C68D-4CF9-9D15-3E09BCC09F6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524D94C-E537-4FF3-AAF8-A85F05C31A7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824B1D4-6731-4993-8609-16C1D3327986}"/>
              </a:ext>
            </a:extLst>
          </p:cNvPr>
          <p:cNvSpPr>
            <a:spLocks noGrp="1"/>
          </p:cNvSpPr>
          <p:nvPr>
            <p:ph type="dt" sz="half" idx="10"/>
          </p:nvPr>
        </p:nvSpPr>
        <p:spPr/>
        <p:txBody>
          <a:bodyPr/>
          <a:lstStyle/>
          <a:p>
            <a:fld id="{EEBAB316-A2E6-49F2-825C-64AA951E4184}" type="datetime1">
              <a:rPr lang="en-US" smtClean="0"/>
              <a:t>3/13/2025</a:t>
            </a:fld>
            <a:endParaRPr lang="en-US"/>
          </a:p>
        </p:txBody>
      </p:sp>
      <p:sp>
        <p:nvSpPr>
          <p:cNvPr id="5" name="Footer Placeholder 4">
            <a:extLst>
              <a:ext uri="{FF2B5EF4-FFF2-40B4-BE49-F238E27FC236}">
                <a16:creationId xmlns:a16="http://schemas.microsoft.com/office/drawing/2014/main" id="{3DFB7BBD-CEEB-4256-84B2-6D907E1188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72A8B7-F430-4F4A-BB63-481F51E5880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3793978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AC1C-A332-4BA5-8C9C-FE0396C81619}"/>
              </a:ext>
            </a:extLst>
          </p:cNvPr>
          <p:cNvSpPr>
            <a:spLocks noGrp="1"/>
          </p:cNvSpPr>
          <p:nvPr>
            <p:ph type="title"/>
          </p:nvPr>
        </p:nvSpPr>
        <p:spPr>
          <a:xfrm>
            <a:off x="517870" y="978408"/>
            <a:ext cx="5020056" cy="4870974"/>
          </a:xfrm>
        </p:spPr>
        <p:txBody>
          <a:bodyPr anchor="t">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50D8D137-710E-4125-B5E9-F63E7F1C9C9D}"/>
              </a:ext>
            </a:extLst>
          </p:cNvPr>
          <p:cNvSpPr>
            <a:spLocks noGrp="1"/>
          </p:cNvSpPr>
          <p:nvPr>
            <p:ph type="body" idx="1"/>
          </p:nvPr>
        </p:nvSpPr>
        <p:spPr>
          <a:xfrm>
            <a:off x="6662167" y="3566639"/>
            <a:ext cx="5021183" cy="2279979"/>
          </a:xfrm>
        </p:spPr>
        <p:txBody>
          <a:bodyPr anchor="b">
            <a:normAutofit/>
          </a:bodyPr>
          <a:lstStyle>
            <a:lvl1pPr marL="0" indent="0">
              <a:buNone/>
              <a:defRPr sz="2200" i="1">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D5480C5-E9A6-425E-B050-03E444BE92C9}"/>
              </a:ext>
            </a:extLst>
          </p:cNvPr>
          <p:cNvSpPr>
            <a:spLocks noGrp="1"/>
          </p:cNvSpPr>
          <p:nvPr>
            <p:ph type="dt" sz="half" idx="10"/>
          </p:nvPr>
        </p:nvSpPr>
        <p:spPr/>
        <p:txBody>
          <a:bodyPr/>
          <a:lstStyle/>
          <a:p>
            <a:fld id="{5AE9748B-ADD6-4C5A-8C2A-A39721276E74}" type="datetime1">
              <a:rPr lang="en-US" smtClean="0"/>
              <a:t>3/13/2025</a:t>
            </a:fld>
            <a:endParaRPr lang="en-US"/>
          </a:p>
        </p:txBody>
      </p:sp>
      <p:sp>
        <p:nvSpPr>
          <p:cNvPr id="5" name="Footer Placeholder 4">
            <a:extLst>
              <a:ext uri="{FF2B5EF4-FFF2-40B4-BE49-F238E27FC236}">
                <a16:creationId xmlns:a16="http://schemas.microsoft.com/office/drawing/2014/main" id="{951B4831-6C0B-4E0B-A341-91E4C5D36B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F011EE6-252D-46DD-94DF-C42657EF2CD9}"/>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318227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04B06-C54A-4B7B-B6D1-436428EAF8E2}"/>
              </a:ext>
            </a:extLst>
          </p:cNvPr>
          <p:cNvSpPr>
            <a:spLocks noGrp="1"/>
          </p:cNvSpPr>
          <p:nvPr>
            <p:ph type="title"/>
          </p:nvPr>
        </p:nvSpPr>
        <p:spPr>
          <a:xfrm>
            <a:off x="517870" y="978408"/>
            <a:ext cx="5021182" cy="520769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5723919-9A2F-4D97-8F31-6E35BD5975B0}"/>
              </a:ext>
            </a:extLst>
          </p:cNvPr>
          <p:cNvSpPr>
            <a:spLocks noGrp="1"/>
          </p:cNvSpPr>
          <p:nvPr>
            <p:ph sz="half" idx="1"/>
          </p:nvPr>
        </p:nvSpPr>
        <p:spPr>
          <a:xfrm>
            <a:off x="6063049" y="969264"/>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7F8DA345-F684-4BAA-A22C-E725B3A6037F}"/>
              </a:ext>
            </a:extLst>
          </p:cNvPr>
          <p:cNvSpPr>
            <a:spLocks noGrp="1"/>
          </p:cNvSpPr>
          <p:nvPr>
            <p:ph sz="half" idx="2"/>
          </p:nvPr>
        </p:nvSpPr>
        <p:spPr>
          <a:xfrm>
            <a:off x="6063049" y="3621849"/>
            <a:ext cx="5290751" cy="25551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6399C52-9753-45D8-9646-CF31BB01577C}"/>
              </a:ext>
            </a:extLst>
          </p:cNvPr>
          <p:cNvSpPr>
            <a:spLocks noGrp="1"/>
          </p:cNvSpPr>
          <p:nvPr>
            <p:ph type="dt" sz="half" idx="10"/>
          </p:nvPr>
        </p:nvSpPr>
        <p:spPr/>
        <p:txBody>
          <a:bodyPr/>
          <a:lstStyle/>
          <a:p>
            <a:fld id="{7241FB0F-3C5C-4949-B933-9C7E511ED094}" type="datetime1">
              <a:rPr lang="en-US" smtClean="0"/>
              <a:t>3/13/2025</a:t>
            </a:fld>
            <a:endParaRPr lang="en-US"/>
          </a:p>
        </p:txBody>
      </p:sp>
      <p:sp>
        <p:nvSpPr>
          <p:cNvPr id="6" name="Footer Placeholder 5">
            <a:extLst>
              <a:ext uri="{FF2B5EF4-FFF2-40B4-BE49-F238E27FC236}">
                <a16:creationId xmlns:a16="http://schemas.microsoft.com/office/drawing/2014/main" id="{C2F95E57-622C-4199-940E-F5462E1AC44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201B7592-00E8-41EF-B749-2A5EA8E460DA}"/>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20761442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2291277-967B-4176-B40B-9EC360626994}"/>
              </a:ext>
            </a:extLst>
          </p:cNvPr>
          <p:cNvSpPr/>
          <p:nvPr/>
        </p:nvSpPr>
        <p:spPr>
          <a:xfrm>
            <a:off x="517869" y="508090"/>
            <a:ext cx="1115568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cap="none" spc="0">
              <a:ln w="0"/>
              <a:solidFill>
                <a:schemeClr val="tx1"/>
              </a:solidFill>
              <a:effectLst>
                <a:outerShdw blurRad="38100" dist="19050" dir="2700000" algn="tl" rotWithShape="0">
                  <a:schemeClr val="dk1">
                    <a:alpha val="40000"/>
                  </a:schemeClr>
                </a:outerShdw>
              </a:effectLst>
            </a:endParaRPr>
          </a:p>
        </p:txBody>
      </p:sp>
      <p:sp>
        <p:nvSpPr>
          <p:cNvPr id="2" name="Title 1">
            <a:extLst>
              <a:ext uri="{FF2B5EF4-FFF2-40B4-BE49-F238E27FC236}">
                <a16:creationId xmlns:a16="http://schemas.microsoft.com/office/drawing/2014/main" id="{FCB11C00-F7CB-4484-807A-D12745CD3CC8}"/>
              </a:ext>
            </a:extLst>
          </p:cNvPr>
          <p:cNvSpPr>
            <a:spLocks noGrp="1"/>
          </p:cNvSpPr>
          <p:nvPr>
            <p:ph type="title"/>
          </p:nvPr>
        </p:nvSpPr>
        <p:spPr>
          <a:xfrm>
            <a:off x="517869" y="978119"/>
            <a:ext cx="11165481" cy="1073056"/>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0FAAA6E-E243-48B3-9585-3C1420B3E19F}"/>
              </a:ext>
            </a:extLst>
          </p:cNvPr>
          <p:cNvSpPr>
            <a:spLocks noGrp="1"/>
          </p:cNvSpPr>
          <p:nvPr>
            <p:ph type="body" idx="1"/>
          </p:nvPr>
        </p:nvSpPr>
        <p:spPr>
          <a:xfrm>
            <a:off x="517870" y="2178908"/>
            <a:ext cx="5020056"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D01B8-0F2E-41A4-B21C-334393F6A677}"/>
              </a:ext>
            </a:extLst>
          </p:cNvPr>
          <p:cNvSpPr>
            <a:spLocks noGrp="1"/>
          </p:cNvSpPr>
          <p:nvPr>
            <p:ph sz="half" idx="2"/>
          </p:nvPr>
        </p:nvSpPr>
        <p:spPr>
          <a:xfrm>
            <a:off x="517870" y="2876085"/>
            <a:ext cx="5020056"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A89B23F-3E60-415A-9CE7-0928B5CFB2B3}"/>
              </a:ext>
            </a:extLst>
          </p:cNvPr>
          <p:cNvSpPr>
            <a:spLocks noGrp="1"/>
          </p:cNvSpPr>
          <p:nvPr>
            <p:ph type="body" sz="quarter" idx="3"/>
          </p:nvPr>
        </p:nvSpPr>
        <p:spPr>
          <a:xfrm>
            <a:off x="6662168" y="2178908"/>
            <a:ext cx="5021182" cy="65490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23446-0CDC-402B-8D71-D9D29F6DFFCC}"/>
              </a:ext>
            </a:extLst>
          </p:cNvPr>
          <p:cNvSpPr>
            <a:spLocks noGrp="1"/>
          </p:cNvSpPr>
          <p:nvPr>
            <p:ph sz="quarter" idx="4"/>
          </p:nvPr>
        </p:nvSpPr>
        <p:spPr>
          <a:xfrm>
            <a:off x="6662168" y="2876085"/>
            <a:ext cx="5021182" cy="33228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002B77D3-C6EC-4FFD-9E10-24E1AC542019}"/>
              </a:ext>
            </a:extLst>
          </p:cNvPr>
          <p:cNvSpPr>
            <a:spLocks noGrp="1"/>
          </p:cNvSpPr>
          <p:nvPr>
            <p:ph type="dt" sz="half" idx="10"/>
          </p:nvPr>
        </p:nvSpPr>
        <p:spPr>
          <a:xfrm>
            <a:off x="517870" y="6420414"/>
            <a:ext cx="2743200" cy="365125"/>
          </a:xfrm>
        </p:spPr>
        <p:txBody>
          <a:bodyPr/>
          <a:lstStyle/>
          <a:p>
            <a:fld id="{C2F01D58-E949-4BCB-829A-BBF80E38D59C}" type="datetime1">
              <a:rPr lang="en-US" smtClean="0"/>
              <a:t>3/13/2025</a:t>
            </a:fld>
            <a:endParaRPr lang="en-US"/>
          </a:p>
        </p:txBody>
      </p:sp>
      <p:sp>
        <p:nvSpPr>
          <p:cNvPr id="8" name="Footer Placeholder 7">
            <a:extLst>
              <a:ext uri="{FF2B5EF4-FFF2-40B4-BE49-F238E27FC236}">
                <a16:creationId xmlns:a16="http://schemas.microsoft.com/office/drawing/2014/main" id="{209DF31B-BD07-4DC2-95C2-B77E51AAEFF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54CE5A-3A0A-4AAB-81D2-F1C20636E54C}"/>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5203724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216B8-52AB-412B-BBE7-B6BE698FA29B}"/>
              </a:ext>
            </a:extLst>
          </p:cNvPr>
          <p:cNvSpPr>
            <a:spLocks noGrp="1"/>
          </p:cNvSpPr>
          <p:nvPr>
            <p:ph type="title"/>
          </p:nvPr>
        </p:nvSpPr>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0BF779C3-9D19-467E-A5D2-0920834DA13C}"/>
              </a:ext>
            </a:extLst>
          </p:cNvPr>
          <p:cNvSpPr>
            <a:spLocks noGrp="1"/>
          </p:cNvSpPr>
          <p:nvPr>
            <p:ph type="dt" sz="half" idx="10"/>
          </p:nvPr>
        </p:nvSpPr>
        <p:spPr/>
        <p:txBody>
          <a:bodyPr/>
          <a:lstStyle/>
          <a:p>
            <a:fld id="{FF10A846-0DA4-4D92-9BF1-DE8C52C1F4DF}" type="datetime1">
              <a:rPr lang="en-US" smtClean="0"/>
              <a:t>3/13/2025</a:t>
            </a:fld>
            <a:endParaRPr lang="en-US"/>
          </a:p>
        </p:txBody>
      </p:sp>
      <p:sp>
        <p:nvSpPr>
          <p:cNvPr id="4" name="Footer Placeholder 3">
            <a:extLst>
              <a:ext uri="{FF2B5EF4-FFF2-40B4-BE49-F238E27FC236}">
                <a16:creationId xmlns:a16="http://schemas.microsoft.com/office/drawing/2014/main" id="{8E272BB4-C8D8-4F74-9677-5AC979932A7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96B49B8-779F-4492-ABD9-96F0D042AC41}"/>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2210182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3B976BF-9339-48D6-881A-280D15492E05}"/>
              </a:ext>
            </a:extLst>
          </p:cNvPr>
          <p:cNvSpPr>
            <a:spLocks noGrp="1"/>
          </p:cNvSpPr>
          <p:nvPr>
            <p:ph type="dt" sz="half" idx="10"/>
          </p:nvPr>
        </p:nvSpPr>
        <p:spPr/>
        <p:txBody>
          <a:bodyPr/>
          <a:lstStyle/>
          <a:p>
            <a:fld id="{E9412331-4A9C-472F-A7FA-968157338839}" type="datetime1">
              <a:rPr lang="en-US" smtClean="0"/>
              <a:t>3/13/2025</a:t>
            </a:fld>
            <a:endParaRPr lang="en-US"/>
          </a:p>
        </p:txBody>
      </p:sp>
      <p:sp>
        <p:nvSpPr>
          <p:cNvPr id="3" name="Footer Placeholder 2">
            <a:extLst>
              <a:ext uri="{FF2B5EF4-FFF2-40B4-BE49-F238E27FC236}">
                <a16:creationId xmlns:a16="http://schemas.microsoft.com/office/drawing/2014/main" id="{45277605-C9C8-432E-9662-D7D410B151D5}"/>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522432B6-4A12-46EF-98A7-B5D50BD516F0}"/>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40518389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F191C-AF68-4230-A7B2-F8F07B486EDC}"/>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358F9F11-5FCF-4D7E-BA51-38CB84277DC9}"/>
              </a:ext>
            </a:extLst>
          </p:cNvPr>
          <p:cNvSpPr>
            <a:spLocks noGrp="1"/>
          </p:cNvSpPr>
          <p:nvPr>
            <p:ph idx="1"/>
          </p:nvPr>
        </p:nvSpPr>
        <p:spPr>
          <a:xfrm>
            <a:off x="6653182" y="987423"/>
            <a:ext cx="5020948" cy="4873625"/>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373B519B-06C0-41BC-95FB-FB1FE436375E}"/>
              </a:ext>
            </a:extLst>
          </p:cNvPr>
          <p:cNvSpPr>
            <a:spLocks noGrp="1"/>
          </p:cNvSpPr>
          <p:nvPr>
            <p:ph type="body" sz="half" idx="2"/>
          </p:nvPr>
        </p:nvSpPr>
        <p:spPr>
          <a:xfrm>
            <a:off x="517870" y="3361038"/>
            <a:ext cx="5020948" cy="2507949"/>
          </a:xfrm>
        </p:spPr>
        <p:txBody>
          <a:bodyPr>
            <a:normAutofit/>
          </a:bodyPr>
          <a:lstStyle>
            <a:lvl1pPr marL="0" indent="0">
              <a:buNone/>
              <a:defRPr sz="24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B8B70C-015C-4832-AFF6-D033E022746B}"/>
              </a:ext>
            </a:extLst>
          </p:cNvPr>
          <p:cNvSpPr>
            <a:spLocks noGrp="1"/>
          </p:cNvSpPr>
          <p:nvPr>
            <p:ph type="dt" sz="half" idx="10"/>
          </p:nvPr>
        </p:nvSpPr>
        <p:spPr/>
        <p:txBody>
          <a:bodyPr/>
          <a:lstStyle/>
          <a:p>
            <a:fld id="{A2197F3D-ED52-43FD-A26D-318B71534485}" type="datetime1">
              <a:rPr lang="en-US" smtClean="0"/>
              <a:t>3/13/2025</a:t>
            </a:fld>
            <a:endParaRPr lang="en-US"/>
          </a:p>
        </p:txBody>
      </p:sp>
      <p:sp>
        <p:nvSpPr>
          <p:cNvPr id="6" name="Footer Placeholder 5">
            <a:extLst>
              <a:ext uri="{FF2B5EF4-FFF2-40B4-BE49-F238E27FC236}">
                <a16:creationId xmlns:a16="http://schemas.microsoft.com/office/drawing/2014/main" id="{BEF1A6FB-8C14-46D1-90A5-0FF11DE7863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782C585-6FA1-4E94-9C1C-A1DEDE55108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1492348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98B43-D1CE-43F4-A367-EF1FE9688913}"/>
              </a:ext>
            </a:extLst>
          </p:cNvPr>
          <p:cNvSpPr>
            <a:spLocks noGrp="1"/>
          </p:cNvSpPr>
          <p:nvPr>
            <p:ph type="title"/>
          </p:nvPr>
        </p:nvSpPr>
        <p:spPr>
          <a:xfrm>
            <a:off x="517870" y="978408"/>
            <a:ext cx="5020948" cy="2270641"/>
          </a:xfrm>
        </p:spPr>
        <p:txBody>
          <a:bodyPr anchor="t">
            <a:noAutofit/>
          </a:bodyPr>
          <a:lstStyle>
            <a:lvl1pPr>
              <a:defRPr sz="44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E2B73978-8CDF-4C0E-ABA1-7291A0347362}"/>
              </a:ext>
            </a:extLst>
          </p:cNvPr>
          <p:cNvSpPr>
            <a:spLocks noGrp="1"/>
          </p:cNvSpPr>
          <p:nvPr>
            <p:ph type="pic" idx="1"/>
          </p:nvPr>
        </p:nvSpPr>
        <p:spPr>
          <a:xfrm>
            <a:off x="6662168" y="987425"/>
            <a:ext cx="5027005"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45BECC62-ED45-451E-BEC5-A03C6A554D26}"/>
              </a:ext>
            </a:extLst>
          </p:cNvPr>
          <p:cNvSpPr>
            <a:spLocks noGrp="1"/>
          </p:cNvSpPr>
          <p:nvPr>
            <p:ph type="body" sz="half" idx="2"/>
          </p:nvPr>
        </p:nvSpPr>
        <p:spPr>
          <a:xfrm>
            <a:off x="517870" y="3340442"/>
            <a:ext cx="5020948" cy="2528545"/>
          </a:xfrm>
        </p:spPr>
        <p:txBody>
          <a:bodyPr>
            <a:normAutofit/>
          </a:bodyPr>
          <a:lstStyle>
            <a:lvl1pPr marL="0" indent="0">
              <a:buNone/>
              <a:defRPr sz="2200" b="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1A7A86-B983-4315-9312-936B4FCF75FE}"/>
              </a:ext>
            </a:extLst>
          </p:cNvPr>
          <p:cNvSpPr>
            <a:spLocks noGrp="1"/>
          </p:cNvSpPr>
          <p:nvPr>
            <p:ph type="dt" sz="half" idx="10"/>
          </p:nvPr>
        </p:nvSpPr>
        <p:spPr/>
        <p:txBody>
          <a:bodyPr/>
          <a:lstStyle/>
          <a:p>
            <a:fld id="{3D291FA4-6264-4BB8-B3B5-77711EED2D82}" type="datetime1">
              <a:rPr lang="en-US" smtClean="0"/>
              <a:t>3/13/2025</a:t>
            </a:fld>
            <a:endParaRPr lang="en-US"/>
          </a:p>
        </p:txBody>
      </p:sp>
      <p:sp>
        <p:nvSpPr>
          <p:cNvPr id="6" name="Footer Placeholder 5">
            <a:extLst>
              <a:ext uri="{FF2B5EF4-FFF2-40B4-BE49-F238E27FC236}">
                <a16:creationId xmlns:a16="http://schemas.microsoft.com/office/drawing/2014/main" id="{1E2E88C0-25A5-46F9-AB35-EAD50E6B913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A0F9EA8-45AD-478E-8606-9328245BC8A6}"/>
              </a:ext>
            </a:extLst>
          </p:cNvPr>
          <p:cNvSpPr>
            <a:spLocks noGrp="1"/>
          </p:cNvSpPr>
          <p:nvPr>
            <p:ph type="sldNum" sz="quarter" idx="12"/>
          </p:nvPr>
        </p:nvSpPr>
        <p:spPr/>
        <p:txBody>
          <a:bodyPr/>
          <a:lstStyle/>
          <a:p>
            <a:fld id="{DFDF98CC-160E-494C-8C3C-8CDC5FA257DE}" type="slidenum">
              <a:rPr lang="en-US" smtClean="0"/>
              <a:t>‹#›</a:t>
            </a:fld>
            <a:endParaRPr lang="en-US"/>
          </a:p>
        </p:txBody>
      </p:sp>
    </p:spTree>
    <p:extLst>
      <p:ext uri="{BB962C8B-B14F-4D97-AF65-F5344CB8AC3E}">
        <p14:creationId xmlns:p14="http://schemas.microsoft.com/office/powerpoint/2010/main" val="12236627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61AD20-E240-4E6F-AF91-689F7AEEE33A}"/>
              </a:ext>
            </a:extLst>
          </p:cNvPr>
          <p:cNvSpPr>
            <a:spLocks noGrp="1"/>
          </p:cNvSpPr>
          <p:nvPr>
            <p:ph type="title"/>
          </p:nvPr>
        </p:nvSpPr>
        <p:spPr>
          <a:xfrm>
            <a:off x="517870" y="978408"/>
            <a:ext cx="5021182" cy="4870457"/>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2E78801-35D1-4C19-BC2B-EAC7EE917E73}"/>
              </a:ext>
            </a:extLst>
          </p:cNvPr>
          <p:cNvSpPr>
            <a:spLocks noGrp="1"/>
          </p:cNvSpPr>
          <p:nvPr>
            <p:ph type="body" idx="1"/>
          </p:nvPr>
        </p:nvSpPr>
        <p:spPr>
          <a:xfrm>
            <a:off x="6662168" y="969264"/>
            <a:ext cx="5021182" cy="487045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1282A45-C5B9-4575-8E28-A35767B4D71C}"/>
              </a:ext>
            </a:extLst>
          </p:cNvPr>
          <p:cNvSpPr>
            <a:spLocks noGrp="1"/>
          </p:cNvSpPr>
          <p:nvPr>
            <p:ph type="dt" sz="half" idx="2"/>
          </p:nvPr>
        </p:nvSpPr>
        <p:spPr>
          <a:xfrm>
            <a:off x="517870" y="6420414"/>
            <a:ext cx="2743200" cy="365125"/>
          </a:xfrm>
          <a:prstGeom prst="rect">
            <a:avLst/>
          </a:prstGeom>
        </p:spPr>
        <p:txBody>
          <a:bodyPr vert="horz" lIns="91440" tIns="45720" rIns="91440" bIns="45720" rtlCol="0" anchor="ctr"/>
          <a:lstStyle>
            <a:lvl1pPr algn="l">
              <a:defRPr sz="900">
                <a:solidFill>
                  <a:schemeClr val="tx1"/>
                </a:solidFill>
              </a:defRPr>
            </a:lvl1pPr>
          </a:lstStyle>
          <a:p>
            <a:fld id="{E7F6A1D9-D323-4F4E-8655-25E2D32CE742}" type="datetime1">
              <a:rPr lang="en-US" smtClean="0"/>
              <a:t>3/13/2025</a:t>
            </a:fld>
            <a:endParaRPr lang="en-US"/>
          </a:p>
        </p:txBody>
      </p:sp>
      <p:sp>
        <p:nvSpPr>
          <p:cNvPr id="5" name="Footer Placeholder 4">
            <a:extLst>
              <a:ext uri="{FF2B5EF4-FFF2-40B4-BE49-F238E27FC236}">
                <a16:creationId xmlns:a16="http://schemas.microsoft.com/office/drawing/2014/main" id="{2E9D0933-AA03-4018-8E37-004CFB9F61D6}"/>
              </a:ext>
            </a:extLst>
          </p:cNvPr>
          <p:cNvSpPr>
            <a:spLocks noGrp="1"/>
          </p:cNvSpPr>
          <p:nvPr>
            <p:ph type="ftr" sz="quarter" idx="3"/>
          </p:nvPr>
        </p:nvSpPr>
        <p:spPr>
          <a:xfrm>
            <a:off x="517870" y="97713"/>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F282A-DF4A-4A2D-9672-8F0F770A3F1A}"/>
              </a:ext>
            </a:extLst>
          </p:cNvPr>
          <p:cNvSpPr>
            <a:spLocks noGrp="1"/>
          </p:cNvSpPr>
          <p:nvPr>
            <p:ph type="sldNum" sz="quarter" idx="4"/>
          </p:nvPr>
        </p:nvSpPr>
        <p:spPr>
          <a:xfrm>
            <a:off x="11454317" y="6420414"/>
            <a:ext cx="637909" cy="365125"/>
          </a:xfrm>
          <a:prstGeom prst="rect">
            <a:avLst/>
          </a:prstGeom>
        </p:spPr>
        <p:txBody>
          <a:bodyPr vert="horz" lIns="91440" tIns="45720" rIns="91440" bIns="45720" rtlCol="0" anchor="ctr"/>
          <a:lstStyle>
            <a:lvl1pPr algn="r">
              <a:defRPr sz="900">
                <a:solidFill>
                  <a:schemeClr val="tx1"/>
                </a:solidFill>
              </a:defRPr>
            </a:lvl1pPr>
          </a:lstStyle>
          <a:p>
            <a:fld id="{DFDF98CC-160E-494C-8C3C-8CDC5FA257DE}" type="slidenum">
              <a:rPr lang="en-US" smtClean="0"/>
              <a:pPr/>
              <a:t>‹#›</a:t>
            </a:fld>
            <a:endParaRPr lang="en-US" dirty="0"/>
          </a:p>
        </p:txBody>
      </p:sp>
      <p:sp>
        <p:nvSpPr>
          <p:cNvPr id="14" name="Rectangle 13">
            <a:extLst>
              <a:ext uri="{FF2B5EF4-FFF2-40B4-BE49-F238E27FC236}">
                <a16:creationId xmlns:a16="http://schemas.microsoft.com/office/drawing/2014/main" id="{ADE57300-C7FF-4578-99A0-42B0295B123C}"/>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B8F8250-7A81-4A19-87AD-FFB2CE4E39A5}"/>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9F38FC-2DEA-2647-C409-EF75720C1017}"/>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027063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ct val="100000"/>
        </a:lnSpc>
        <a:spcBef>
          <a:spcPct val="0"/>
        </a:spcBef>
        <a:buNone/>
        <a:defRPr sz="5400" b="1"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274320" indent="-27432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274320" indent="0" algn="l"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548640" indent="-27432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4pPr>
      <a:lvl5pPr marL="548640" indent="0" algn="l"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cxnSp>
        <p:nvCxnSpPr>
          <p:cNvPr id="11" name="Straight Connector 10">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4" name="Picture 3" descr="Inside a data center for cryptocurrency mining with endless racks of CPU and motherboards. Processing the exchange of digital coins.">
            <a:extLst>
              <a:ext uri="{FF2B5EF4-FFF2-40B4-BE49-F238E27FC236}">
                <a16:creationId xmlns:a16="http://schemas.microsoft.com/office/drawing/2014/main" id="{E48475EA-AE2E-4B8D-BDF4-ADFF3BCD8610}"/>
              </a:ext>
            </a:extLst>
          </p:cNvPr>
          <p:cNvPicPr>
            <a:picLocks noChangeAspect="1"/>
          </p:cNvPicPr>
          <p:nvPr/>
        </p:nvPicPr>
        <p:blipFill>
          <a:blip r:embed="rId3"/>
          <a:srcRect l="9091" t="3465" b="18761"/>
          <a:stretch/>
        </p:blipFill>
        <p:spPr>
          <a:xfrm>
            <a:off x="20" y="10"/>
            <a:ext cx="12191979" cy="6857990"/>
          </a:xfrm>
          <a:prstGeom prst="rect">
            <a:avLst/>
          </a:prstGeom>
        </p:spPr>
      </p:pic>
      <p:sp>
        <p:nvSpPr>
          <p:cNvPr id="13" name="Rectangle 12">
            <a:extLst>
              <a:ext uri="{FF2B5EF4-FFF2-40B4-BE49-F238E27FC236}">
                <a16:creationId xmlns:a16="http://schemas.microsoft.com/office/drawing/2014/main" id="{AAB476BF-4EE2-5243-CABB-6CC72C39BF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507179" y="173181"/>
            <a:ext cx="6858002" cy="6511640"/>
          </a:xfrm>
          <a:prstGeom prst="rect">
            <a:avLst/>
          </a:prstGeom>
          <a:gradFill>
            <a:gsLst>
              <a:gs pos="0">
                <a:schemeClr val="bg1">
                  <a:alpha val="0"/>
                </a:schemeClr>
              </a:gs>
              <a:gs pos="46000">
                <a:schemeClr val="bg1">
                  <a:alpha val="30000"/>
                </a:schemeClr>
              </a:gs>
              <a:gs pos="26000">
                <a:schemeClr val="bg1">
                  <a:alpha val="17000"/>
                </a:schemeClr>
              </a:gs>
              <a:gs pos="100000">
                <a:schemeClr val="bg1">
                  <a:alpha val="4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Neue Haas Grotesk Text Pro"/>
              <a:ea typeface="+mn-ea"/>
              <a:cs typeface="+mn-cs"/>
            </a:endParaRPr>
          </a:p>
        </p:txBody>
      </p:sp>
      <p:sp>
        <p:nvSpPr>
          <p:cNvPr id="2" name="Title 1">
            <a:extLst>
              <a:ext uri="{FF2B5EF4-FFF2-40B4-BE49-F238E27FC236}">
                <a16:creationId xmlns:a16="http://schemas.microsoft.com/office/drawing/2014/main" id="{7AE6AE47-C7B9-D7DF-E388-0926BFD922BD}"/>
              </a:ext>
            </a:extLst>
          </p:cNvPr>
          <p:cNvSpPr>
            <a:spLocks noGrp="1"/>
          </p:cNvSpPr>
          <p:nvPr>
            <p:ph type="ctrTitle"/>
          </p:nvPr>
        </p:nvSpPr>
        <p:spPr>
          <a:xfrm>
            <a:off x="7306780" y="978409"/>
            <a:ext cx="4496529" cy="3678268"/>
          </a:xfrm>
        </p:spPr>
        <p:txBody>
          <a:bodyPr anchor="t">
            <a:normAutofit/>
          </a:bodyPr>
          <a:lstStyle/>
          <a:p>
            <a:pPr>
              <a:lnSpc>
                <a:spcPct val="90000"/>
              </a:lnSpc>
            </a:pPr>
            <a:r>
              <a:rPr lang="en-GB" sz="4700"/>
              <a:t>PowerShell for Azure DevOps: Streamlining CI/CD Pipelines</a:t>
            </a:r>
          </a:p>
        </p:txBody>
      </p:sp>
      <p:sp>
        <p:nvSpPr>
          <p:cNvPr id="3" name="Subtitle 2">
            <a:extLst>
              <a:ext uri="{FF2B5EF4-FFF2-40B4-BE49-F238E27FC236}">
                <a16:creationId xmlns:a16="http://schemas.microsoft.com/office/drawing/2014/main" id="{C71E8305-D159-CB06-254E-E53CA8EB3016}"/>
              </a:ext>
            </a:extLst>
          </p:cNvPr>
          <p:cNvSpPr>
            <a:spLocks noGrp="1"/>
          </p:cNvSpPr>
          <p:nvPr>
            <p:ph type="subTitle" idx="1"/>
          </p:nvPr>
        </p:nvSpPr>
        <p:spPr>
          <a:xfrm>
            <a:off x="7303288" y="4729138"/>
            <a:ext cx="4488812" cy="1150453"/>
          </a:xfrm>
        </p:spPr>
        <p:txBody>
          <a:bodyPr anchor="b">
            <a:normAutofit/>
          </a:bodyPr>
          <a:lstStyle/>
          <a:p>
            <a:r>
              <a:rPr lang="en-GB"/>
              <a:t>Enhancing DevOps efficiency with automation tools</a:t>
            </a:r>
          </a:p>
        </p:txBody>
      </p:sp>
      <p:sp>
        <p:nvSpPr>
          <p:cNvPr id="15" name="Rectangle 14">
            <a:extLst>
              <a:ext uri="{FF2B5EF4-FFF2-40B4-BE49-F238E27FC236}">
                <a16:creationId xmlns:a16="http://schemas.microsoft.com/office/drawing/2014/main" id="{20D28EA4-6F96-F7C6-1D07-5BA5C27387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06781" y="508090"/>
            <a:ext cx="449275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7" name="Rectangle 16">
            <a:extLst>
              <a:ext uri="{FF2B5EF4-FFF2-40B4-BE49-F238E27FC236}">
                <a16:creationId xmlns:a16="http://schemas.microsoft.com/office/drawing/2014/main" id="{FDFF93C5-0576-D227-80A7-4CFBA8791A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10119" y="6209925"/>
            <a:ext cx="4492754"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415911435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Conceptual image representing mosaic media interface and the digital software. A wall of screens curves away from view, shimmering with an assortment of random graphics, animations and simple icon images.">
            <a:extLst>
              <a:ext uri="{FF2B5EF4-FFF2-40B4-BE49-F238E27FC236}">
                <a16:creationId xmlns:a16="http://schemas.microsoft.com/office/drawing/2014/main" id="{6CC98B15-8457-4BA2-BA59-F61E83B105BC}"/>
              </a:ext>
            </a:extLst>
          </p:cNvPr>
          <p:cNvPicPr>
            <a:picLocks noGrp="1" noChangeAspect="1"/>
          </p:cNvPicPr>
          <p:nvPr>
            <p:ph sz="half" idx="1"/>
          </p:nvPr>
        </p:nvPicPr>
        <p:blipFill>
          <a:blip r:embed="rId3"/>
          <a:srcRect l="28651" r="17111"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F24E7AE6-BDB5-B03D-8793-E44682CA5E3C}"/>
              </a:ext>
            </a:extLst>
          </p:cNvPr>
          <p:cNvSpPr>
            <a:spLocks noGrp="1"/>
          </p:cNvSpPr>
          <p:nvPr>
            <p:ph type="title"/>
          </p:nvPr>
        </p:nvSpPr>
        <p:spPr>
          <a:xfrm>
            <a:off x="5438762" y="976160"/>
            <a:ext cx="6232310" cy="1463040"/>
          </a:xfrm>
        </p:spPr>
        <p:txBody>
          <a:bodyPr vert="horz" lIns="91440" tIns="45720" rIns="91440" bIns="45720" rtlCol="0" anchor="t">
            <a:normAutofit/>
          </a:bodyPr>
          <a:lstStyle/>
          <a:p>
            <a:pPr>
              <a:lnSpc>
                <a:spcPct val="90000"/>
              </a:lnSpc>
            </a:pPr>
            <a:r>
              <a:rPr lang="en-US" sz="3100"/>
              <a:t>Overview of PowerShell Modules Relevant to Azure DevOps</a:t>
            </a:r>
          </a:p>
        </p:txBody>
      </p:sp>
      <p:sp>
        <p:nvSpPr>
          <p:cNvPr id="4" name="Content Placeholder 3">
            <a:extLst>
              <a:ext uri="{FF2B5EF4-FFF2-40B4-BE49-F238E27FC236}">
                <a16:creationId xmlns:a16="http://schemas.microsoft.com/office/drawing/2014/main" id="{54A9A660-0952-5DCA-0556-48E8B064141A}"/>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PowerShell Modules for DevOps</a:t>
            </a:r>
          </a:p>
          <a:p>
            <a:pPr marL="0" lvl="1" indent="0">
              <a:buNone/>
            </a:pPr>
            <a:r>
              <a:rPr lang="en-US" sz="1400"/>
              <a:t>Specific PowerShell modules are tailored for Azure DevOps to facilitate project and resource management.</a:t>
            </a:r>
          </a:p>
          <a:p>
            <a:pPr marL="0" indent="0">
              <a:spcBef>
                <a:spcPts val="2500"/>
              </a:spcBef>
              <a:buNone/>
            </a:pPr>
            <a:r>
              <a:rPr lang="en-US" sz="1400" b="1"/>
              <a:t>Cmdlets for Automation</a:t>
            </a:r>
          </a:p>
          <a:p>
            <a:pPr marL="0" lvl="1" indent="0">
              <a:buNone/>
            </a:pPr>
            <a:r>
              <a:rPr lang="en-US" sz="1400"/>
              <a:t>These modules offer cmdlets that automate tasks related to management of pipelines and projects in Azure DevOps.</a:t>
            </a:r>
          </a:p>
          <a:p>
            <a:pPr marL="0" indent="0">
              <a:spcBef>
                <a:spcPts val="2500"/>
              </a:spcBef>
              <a:buNone/>
            </a:pPr>
            <a:r>
              <a:rPr lang="en-US" sz="1400" b="1"/>
              <a:t>Efficient DevOps Management</a:t>
            </a:r>
          </a:p>
          <a:p>
            <a:pPr marL="0" lvl="1" indent="0">
              <a:buNone/>
            </a:pPr>
            <a:r>
              <a:rPr lang="en-US" sz="1400"/>
              <a:t>Using PowerShell modules enhances the efficiency of DevOps practices through streamlined processes and automation.</a:t>
            </a:r>
            <a:endParaRPr lang="en-GB" sz="1400"/>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411115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09BBD9BB-1536-EA4E-68CB-971101AB4A75}"/>
              </a:ext>
            </a:extLst>
          </p:cNvPr>
          <p:cNvSpPr>
            <a:spLocks noGrp="1"/>
          </p:cNvSpPr>
          <p:nvPr>
            <p:ph type="ctrTitle"/>
          </p:nvPr>
        </p:nvSpPr>
        <p:spPr>
          <a:xfrm>
            <a:off x="521208" y="1211766"/>
            <a:ext cx="7237052" cy="4727988"/>
          </a:xfrm>
        </p:spPr>
        <p:txBody>
          <a:bodyPr anchor="b">
            <a:normAutofit/>
          </a:bodyPr>
          <a:lstStyle/>
          <a:p>
            <a:r>
              <a:rPr lang="en-GB" sz="7400"/>
              <a:t>Azure DevOps Overview</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1778666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3d flow chart.">
            <a:extLst>
              <a:ext uri="{FF2B5EF4-FFF2-40B4-BE49-F238E27FC236}">
                <a16:creationId xmlns:a16="http://schemas.microsoft.com/office/drawing/2014/main" id="{54BCC664-C85A-4275-8186-92C8399E1D86}"/>
              </a:ext>
            </a:extLst>
          </p:cNvPr>
          <p:cNvPicPr>
            <a:picLocks noGrp="1" noChangeAspect="1"/>
          </p:cNvPicPr>
          <p:nvPr>
            <p:ph sz="half" idx="1"/>
          </p:nvPr>
        </p:nvPicPr>
        <p:blipFill>
          <a:blip r:embed="rId3"/>
          <a:srcRect l="35739" r="28102"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B6B81364-1C4D-4F9C-1929-4CC5F2F72048}"/>
              </a:ext>
            </a:extLst>
          </p:cNvPr>
          <p:cNvSpPr>
            <a:spLocks noGrp="1"/>
          </p:cNvSpPr>
          <p:nvPr>
            <p:ph type="title"/>
          </p:nvPr>
        </p:nvSpPr>
        <p:spPr>
          <a:xfrm>
            <a:off x="5438762" y="976160"/>
            <a:ext cx="6232310" cy="1463040"/>
          </a:xfrm>
        </p:spPr>
        <p:txBody>
          <a:bodyPr vert="horz" lIns="91440" tIns="45720" rIns="91440" bIns="45720" rtlCol="0" anchor="t">
            <a:normAutofit/>
          </a:bodyPr>
          <a:lstStyle/>
          <a:p>
            <a:pPr>
              <a:lnSpc>
                <a:spcPct val="90000"/>
              </a:lnSpc>
            </a:pPr>
            <a:r>
              <a:rPr lang="en-US" sz="3100"/>
              <a:t>Key Components of Azure DevOps (Repos, Pipelines, Boards, Etc.)</a:t>
            </a:r>
          </a:p>
        </p:txBody>
      </p:sp>
      <p:sp>
        <p:nvSpPr>
          <p:cNvPr id="4" name="Content Placeholder 3">
            <a:extLst>
              <a:ext uri="{FF2B5EF4-FFF2-40B4-BE49-F238E27FC236}">
                <a16:creationId xmlns:a16="http://schemas.microsoft.com/office/drawing/2014/main" id="{4BE69F0C-5CD1-C204-C48C-C9B98836355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Version Control with Repos</a:t>
            </a:r>
          </a:p>
          <a:p>
            <a:pPr marL="0" lvl="1" indent="0">
              <a:buNone/>
            </a:pPr>
            <a:r>
              <a:rPr lang="en-US" sz="1400"/>
              <a:t>Azure Repos provides version control capabilities, allowing teams to manage code changes effectively and collaborate seamlessly.</a:t>
            </a:r>
          </a:p>
          <a:p>
            <a:pPr marL="0" indent="0">
              <a:spcBef>
                <a:spcPts val="2500"/>
              </a:spcBef>
              <a:buNone/>
            </a:pPr>
            <a:r>
              <a:rPr lang="en-US" sz="1400" b="1"/>
              <a:t>CI/CD Automation with Pipelines</a:t>
            </a:r>
          </a:p>
          <a:p>
            <a:pPr marL="0" lvl="1" indent="0">
              <a:buNone/>
            </a:pPr>
            <a:r>
              <a:rPr lang="en-US" sz="1400"/>
              <a:t>Pipelines automate the continuous integration and continuous delivery processes, enhancing deployment speed and reliability.</a:t>
            </a:r>
          </a:p>
          <a:p>
            <a:pPr marL="0" indent="0">
              <a:spcBef>
                <a:spcPts val="2500"/>
              </a:spcBef>
              <a:buNone/>
            </a:pPr>
            <a:r>
              <a:rPr lang="en-US" sz="1400" b="1"/>
              <a:t>Work Tracking with Boards</a:t>
            </a:r>
          </a:p>
          <a:p>
            <a:pPr marL="0" lvl="1" indent="0">
              <a:buNone/>
            </a:pPr>
            <a:r>
              <a:rPr lang="en-US" sz="1400"/>
              <a:t>Azure Boards helps teams track work items, manage backlogs, and visualize progress, ensuring project transparency and efficiency.</a:t>
            </a:r>
            <a:endParaRPr lang="en-GB" sz="1400"/>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1378576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People in an office">
            <a:extLst>
              <a:ext uri="{FF2B5EF4-FFF2-40B4-BE49-F238E27FC236}">
                <a16:creationId xmlns:a16="http://schemas.microsoft.com/office/drawing/2014/main" id="{1D389F04-0C5A-4EA5-A0DC-C11D92E26E1C}"/>
              </a:ext>
            </a:extLst>
          </p:cNvPr>
          <p:cNvPicPr>
            <a:picLocks noGrp="1" noChangeAspect="1"/>
          </p:cNvPicPr>
          <p:nvPr>
            <p:ph sz="half" idx="1"/>
          </p:nvPr>
        </p:nvPicPr>
        <p:blipFill>
          <a:blip r:embed="rId3"/>
          <a:srcRect l="20436" r="31291"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9D553101-2424-87E9-36A0-75A94B996975}"/>
              </a:ext>
            </a:extLst>
          </p:cNvPr>
          <p:cNvSpPr>
            <a:spLocks noGrp="1"/>
          </p:cNvSpPr>
          <p:nvPr>
            <p:ph type="title"/>
          </p:nvPr>
        </p:nvSpPr>
        <p:spPr>
          <a:xfrm>
            <a:off x="5438762" y="976160"/>
            <a:ext cx="6232310" cy="1463040"/>
          </a:xfrm>
        </p:spPr>
        <p:txBody>
          <a:bodyPr vert="horz" lIns="91440" tIns="45720" rIns="91440" bIns="45720" rtlCol="0" anchor="t">
            <a:normAutofit/>
          </a:bodyPr>
          <a:lstStyle/>
          <a:p>
            <a:pPr>
              <a:lnSpc>
                <a:spcPct val="90000"/>
              </a:lnSpc>
            </a:pPr>
            <a:r>
              <a:rPr lang="en-US" sz="3700"/>
              <a:t>How CI/CD Fits Into the Azure DevOps Ecosystem</a:t>
            </a:r>
          </a:p>
        </p:txBody>
      </p:sp>
      <p:sp>
        <p:nvSpPr>
          <p:cNvPr id="4" name="Content Placeholder 3">
            <a:extLst>
              <a:ext uri="{FF2B5EF4-FFF2-40B4-BE49-F238E27FC236}">
                <a16:creationId xmlns:a16="http://schemas.microsoft.com/office/drawing/2014/main" id="{401C5355-C253-FA2C-42D2-C5973BA5E6B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Continuous Integration</a:t>
            </a:r>
          </a:p>
          <a:p>
            <a:pPr marL="0" lvl="1" indent="0">
              <a:buNone/>
            </a:pPr>
            <a:r>
              <a:rPr lang="en-US" sz="1400"/>
              <a:t>Continuous integration allows teams to integrate code changes frequently, enhancing collaboration and reducing integration issues.</a:t>
            </a:r>
          </a:p>
          <a:p>
            <a:pPr marL="0" indent="0">
              <a:spcBef>
                <a:spcPts val="2500"/>
              </a:spcBef>
              <a:buNone/>
            </a:pPr>
            <a:r>
              <a:rPr lang="en-US" sz="1400" b="1"/>
              <a:t>Continuous Deployment</a:t>
            </a:r>
          </a:p>
          <a:p>
            <a:pPr marL="0" lvl="1" indent="0">
              <a:buNone/>
            </a:pPr>
            <a:r>
              <a:rPr lang="en-US" sz="1400"/>
              <a:t>Continuous deployment automates the release of software updates, ensuring that changes are delivered to users rapidly and reliably.</a:t>
            </a:r>
          </a:p>
          <a:p>
            <a:pPr marL="0" indent="0">
              <a:spcBef>
                <a:spcPts val="2500"/>
              </a:spcBef>
              <a:buNone/>
            </a:pPr>
            <a:r>
              <a:rPr lang="en-US" sz="1400" b="1"/>
              <a:t>Streamlined Workflows</a:t>
            </a:r>
          </a:p>
          <a:p>
            <a:pPr marL="0" lvl="1" indent="0">
              <a:buNone/>
            </a:pPr>
            <a:r>
              <a:rPr lang="en-US" sz="1400"/>
              <a:t>CI/CD streamlines workflows, allowing teams to focus on delivering value rather than managing manual deployment processes.</a:t>
            </a:r>
            <a:endParaRPr lang="en-GB" sz="1400"/>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31229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02A4C824-6DB2-0587-F23A-22C930F91489}"/>
              </a:ext>
            </a:extLst>
          </p:cNvPr>
          <p:cNvSpPr>
            <a:spLocks noGrp="1"/>
          </p:cNvSpPr>
          <p:nvPr>
            <p:ph type="ctrTitle"/>
          </p:nvPr>
        </p:nvSpPr>
        <p:spPr>
          <a:xfrm>
            <a:off x="521208" y="1211766"/>
            <a:ext cx="7237052" cy="4727988"/>
          </a:xfrm>
        </p:spPr>
        <p:txBody>
          <a:bodyPr anchor="b">
            <a:normAutofit/>
          </a:bodyPr>
          <a:lstStyle/>
          <a:p>
            <a:r>
              <a:rPr lang="en-GB" sz="7400"/>
              <a:t>PowerShell Cmdlets for Azure DevOps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64451257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Business report chart analysis tablet computer">
            <a:extLst>
              <a:ext uri="{FF2B5EF4-FFF2-40B4-BE49-F238E27FC236}">
                <a16:creationId xmlns:a16="http://schemas.microsoft.com/office/drawing/2014/main" id="{810507B0-AE36-42AC-B541-F6CD924D89A0}"/>
              </a:ext>
            </a:extLst>
          </p:cNvPr>
          <p:cNvPicPr>
            <a:picLocks noGrp="1" noChangeAspect="1"/>
          </p:cNvPicPr>
          <p:nvPr>
            <p:ph sz="half" idx="1"/>
          </p:nvPr>
        </p:nvPicPr>
        <p:blipFill>
          <a:blip r:embed="rId3"/>
          <a:srcRect l="23499" r="22263"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42D86705-6D41-AEC3-854B-CE8FADDEE00C}"/>
              </a:ext>
            </a:extLst>
          </p:cNvPr>
          <p:cNvSpPr>
            <a:spLocks noGrp="1"/>
          </p:cNvSpPr>
          <p:nvPr>
            <p:ph type="title"/>
          </p:nvPr>
        </p:nvSpPr>
        <p:spPr>
          <a:xfrm>
            <a:off x="5438762" y="976160"/>
            <a:ext cx="6232310" cy="1463040"/>
          </a:xfrm>
        </p:spPr>
        <p:txBody>
          <a:bodyPr vert="horz" lIns="91440" tIns="45720" rIns="91440" bIns="45720" rtlCol="0" anchor="t">
            <a:normAutofit/>
          </a:bodyPr>
          <a:lstStyle/>
          <a:p>
            <a:pPr>
              <a:lnSpc>
                <a:spcPct val="90000"/>
              </a:lnSpc>
            </a:pPr>
            <a:r>
              <a:rPr lang="en-US" sz="3700"/>
              <a:t>Introduction to Azure DevOps PowerShell Module</a:t>
            </a:r>
          </a:p>
        </p:txBody>
      </p:sp>
      <p:sp>
        <p:nvSpPr>
          <p:cNvPr id="4" name="Content Placeholder 3">
            <a:extLst>
              <a:ext uri="{FF2B5EF4-FFF2-40B4-BE49-F238E27FC236}">
                <a16:creationId xmlns:a16="http://schemas.microsoft.com/office/drawing/2014/main" id="{47FD6CC8-EE8F-931E-5762-1DAEAA3A9FA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Interaction with Azure DevOps</a:t>
            </a:r>
          </a:p>
          <a:p>
            <a:pPr marL="0" lvl="1" indent="0">
              <a:buNone/>
            </a:pPr>
            <a:r>
              <a:rPr lang="en-US" sz="1400"/>
              <a:t>The Azure DevOps PowerShell module enables seamless interaction with Azure DevOps Services through various cmdlets.</a:t>
            </a:r>
          </a:p>
          <a:p>
            <a:pPr marL="0" indent="0">
              <a:spcBef>
                <a:spcPts val="2500"/>
              </a:spcBef>
              <a:buNone/>
            </a:pPr>
            <a:r>
              <a:rPr lang="en-US" sz="1400" b="1"/>
              <a:t>Simplified Resource Management</a:t>
            </a:r>
          </a:p>
          <a:p>
            <a:pPr marL="0" lvl="1" indent="0">
              <a:buNone/>
            </a:pPr>
            <a:r>
              <a:rPr lang="en-US" sz="1400"/>
              <a:t>This module simplifies the management of Azure DevOps resources, making it easier for users to handle tasks efficiently.</a:t>
            </a:r>
          </a:p>
          <a:p>
            <a:pPr marL="0" indent="0">
              <a:spcBef>
                <a:spcPts val="2500"/>
              </a:spcBef>
              <a:buNone/>
            </a:pPr>
            <a:r>
              <a:rPr lang="en-US" sz="1400" b="1"/>
              <a:t>Automation of Tasks</a:t>
            </a:r>
          </a:p>
          <a:p>
            <a:pPr marL="0" lvl="1" indent="0">
              <a:buNone/>
            </a:pPr>
            <a:r>
              <a:rPr lang="en-US" sz="1400"/>
              <a:t>Using PowerShell cmdlets, users can automate various tasks in Azure DevOps, enhancing productivity and workflow.</a:t>
            </a:r>
            <a:endParaRPr lang="en-GB" sz="1400"/>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602459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CBB890B-6B87-D78E-B606-66A48F0133BE}"/>
              </a:ext>
            </a:extLst>
          </p:cNvPr>
          <p:cNvSpPr>
            <a:spLocks noGrp="1"/>
          </p:cNvSpPr>
          <p:nvPr>
            <p:ph type="title"/>
          </p:nvPr>
        </p:nvSpPr>
        <p:spPr>
          <a:xfrm>
            <a:off x="517867" y="976160"/>
            <a:ext cx="6300216" cy="1322903"/>
          </a:xfrm>
        </p:spPr>
        <p:txBody>
          <a:bodyPr vert="horz" lIns="91440" tIns="45720" rIns="91440" bIns="45720" rtlCol="0" anchor="t">
            <a:normAutofit/>
          </a:bodyPr>
          <a:lstStyle/>
          <a:p>
            <a:pPr>
              <a:lnSpc>
                <a:spcPct val="90000"/>
              </a:lnSpc>
            </a:pPr>
            <a:r>
              <a:rPr lang="en-US" sz="2400"/>
              <a:t>Key Cmdlets for Managing Azure DevOps Resources (E.g., Get-AzDevOpsProject, New-AzDevOpsPipeline, Etc.)</a:t>
            </a:r>
          </a:p>
        </p:txBody>
      </p:sp>
      <p:sp>
        <p:nvSpPr>
          <p:cNvPr id="4" name="Content Placeholder 3">
            <a:extLst>
              <a:ext uri="{FF2B5EF4-FFF2-40B4-BE49-F238E27FC236}">
                <a16:creationId xmlns:a16="http://schemas.microsoft.com/office/drawing/2014/main" id="{652F724F-3F9A-AAB4-2008-004B3B55852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507224" y="1088204"/>
            <a:ext cx="4160520" cy="5257800"/>
          </a:xfrm>
        </p:spPr>
        <p:txBody>
          <a:bodyPr>
            <a:normAutofit/>
          </a:bodyPr>
          <a:lstStyle/>
          <a:p>
            <a:pPr marL="0" indent="0">
              <a:spcBef>
                <a:spcPts val="2500"/>
              </a:spcBef>
              <a:buNone/>
            </a:pPr>
            <a:r>
              <a:rPr lang="en-GB" sz="1400" b="1"/>
              <a:t>Get-AzDevOpsProject</a:t>
            </a:r>
          </a:p>
          <a:p>
            <a:pPr marL="0" lvl="1" indent="0">
              <a:buNone/>
            </a:pPr>
            <a:r>
              <a:rPr lang="en-GB" sz="1400"/>
              <a:t>Get-AzDevOpsProject cmdlet is used to list and manage Azure DevOps projects efficiently.</a:t>
            </a:r>
          </a:p>
          <a:p>
            <a:pPr marL="0" indent="0">
              <a:spcBef>
                <a:spcPts val="2500"/>
              </a:spcBef>
              <a:buNone/>
            </a:pPr>
            <a:r>
              <a:rPr lang="en-GB" sz="1400" b="1"/>
              <a:t>New-AzDevOpsPipeline</a:t>
            </a:r>
          </a:p>
          <a:p>
            <a:pPr marL="0" lvl="1" indent="0">
              <a:buNone/>
            </a:pPr>
            <a:r>
              <a:rPr lang="en-GB" sz="1400"/>
              <a:t>New-AzDevOpsPipeline cmdlet is essential for creating new CI/CD pipelines in Azure DevOps.</a:t>
            </a:r>
          </a:p>
          <a:p>
            <a:pPr marL="0" indent="0">
              <a:spcBef>
                <a:spcPts val="2500"/>
              </a:spcBef>
              <a:buNone/>
            </a:pPr>
            <a:r>
              <a:rPr lang="en-GB" sz="1400" b="1"/>
              <a:t>Importance of Cmdlet Mastery</a:t>
            </a:r>
          </a:p>
          <a:p>
            <a:pPr marL="0" lvl="1" indent="0">
              <a:buNone/>
            </a:pPr>
            <a:r>
              <a:rPr lang="en-GB" sz="1400"/>
              <a:t>Mastering these cmdlets is crucial for effective automation and management of Azure DevOps resources.</a:t>
            </a:r>
          </a:p>
        </p:txBody>
      </p:sp>
      <p:sp>
        <p:nvSpPr>
          <p:cNvPr id="18" name="Rectangle 1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Young Asian woman software developers mentor leader manager talking to executive team analyzing source code in office at night. Programmer development concept.">
            <a:extLst>
              <a:ext uri="{FF2B5EF4-FFF2-40B4-BE49-F238E27FC236}">
                <a16:creationId xmlns:a16="http://schemas.microsoft.com/office/drawing/2014/main" id="{5EB51823-8013-416B-AA1A-DCFC2945530C}"/>
              </a:ext>
            </a:extLst>
          </p:cNvPr>
          <p:cNvPicPr>
            <a:picLocks noGrp="1" noChangeAspect="1"/>
          </p:cNvPicPr>
          <p:nvPr>
            <p:ph sz="half" idx="1"/>
          </p:nvPr>
        </p:nvPicPr>
        <p:blipFill>
          <a:blip r:embed="rId3"/>
          <a:stretch>
            <a:fillRect/>
          </a:stretch>
        </p:blipFill>
        <p:spPr>
          <a:xfrm>
            <a:off x="517867" y="2812419"/>
            <a:ext cx="6281928" cy="3533584"/>
          </a:xfrm>
          <a:prstGeom prst="rect">
            <a:avLst/>
          </a:prstGeom>
        </p:spPr>
      </p:pic>
    </p:spTree>
    <p:extLst>
      <p:ext uri="{BB962C8B-B14F-4D97-AF65-F5344CB8AC3E}">
        <p14:creationId xmlns:p14="http://schemas.microsoft.com/office/powerpoint/2010/main" val="23935930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E3E5F2DE-E730-924E-3E93-A72FD71BDEE6}"/>
              </a:ext>
            </a:extLst>
          </p:cNvPr>
          <p:cNvSpPr>
            <a:spLocks noGrp="1"/>
          </p:cNvSpPr>
          <p:nvPr>
            <p:ph type="ctrTitle"/>
          </p:nvPr>
        </p:nvSpPr>
        <p:spPr>
          <a:xfrm>
            <a:off x="521208" y="1211766"/>
            <a:ext cx="7237052" cy="4727988"/>
          </a:xfrm>
        </p:spPr>
        <p:txBody>
          <a:bodyPr anchor="b">
            <a:normAutofit/>
          </a:bodyPr>
          <a:lstStyle/>
          <a:p>
            <a:r>
              <a:rPr lang="en-GB" sz="7400"/>
              <a:t>Setting Up Your Environment</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2469825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Conceptual image representing mosaic media interface and the digital software. A wall of screens curves away from view, shimmering with an assortment of random graphics, animations and simple icon images.">
            <a:extLst>
              <a:ext uri="{FF2B5EF4-FFF2-40B4-BE49-F238E27FC236}">
                <a16:creationId xmlns:a16="http://schemas.microsoft.com/office/drawing/2014/main" id="{CCFB03EA-E327-4D15-9C0D-D501A9093706}"/>
              </a:ext>
            </a:extLst>
          </p:cNvPr>
          <p:cNvPicPr>
            <a:picLocks noGrp="1" noChangeAspect="1"/>
          </p:cNvPicPr>
          <p:nvPr>
            <p:ph sz="half" idx="1"/>
          </p:nvPr>
        </p:nvPicPr>
        <p:blipFill>
          <a:blip r:embed="rId3"/>
          <a:srcRect l="27419" r="18343"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B541DA04-477F-CFA8-25AE-A7862ACBA81C}"/>
              </a:ext>
            </a:extLst>
          </p:cNvPr>
          <p:cNvSpPr>
            <a:spLocks noGrp="1"/>
          </p:cNvSpPr>
          <p:nvPr>
            <p:ph type="title"/>
          </p:nvPr>
        </p:nvSpPr>
        <p:spPr>
          <a:xfrm>
            <a:off x="5438762" y="976160"/>
            <a:ext cx="6232310" cy="1463040"/>
          </a:xfrm>
        </p:spPr>
        <p:txBody>
          <a:bodyPr vert="horz" lIns="91440" tIns="45720" rIns="91440" bIns="45720" rtlCol="0" anchor="t">
            <a:normAutofit/>
          </a:bodyPr>
          <a:lstStyle/>
          <a:p>
            <a:pPr>
              <a:lnSpc>
                <a:spcPct val="90000"/>
              </a:lnSpc>
            </a:pPr>
            <a:r>
              <a:rPr lang="en-US" sz="3100"/>
              <a:t>Prerequisites for Using PowerShell with Azure DevOps</a:t>
            </a:r>
          </a:p>
        </p:txBody>
      </p:sp>
      <p:sp>
        <p:nvSpPr>
          <p:cNvPr id="4" name="Content Placeholder 3">
            <a:extLst>
              <a:ext uri="{FF2B5EF4-FFF2-40B4-BE49-F238E27FC236}">
                <a16:creationId xmlns:a16="http://schemas.microsoft.com/office/drawing/2014/main" id="{E71E962A-C70E-CF81-857B-8A36B7AFB7A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Azure DevOps Account</a:t>
            </a:r>
          </a:p>
          <a:p>
            <a:pPr marL="0" lvl="1" indent="0">
              <a:buNone/>
            </a:pPr>
            <a:r>
              <a:rPr lang="en-US" sz="1400"/>
              <a:t>Users must possess a valid Azure DevOps account to access and utilize its services effectively.</a:t>
            </a:r>
          </a:p>
          <a:p>
            <a:pPr marL="0" indent="0">
              <a:spcBef>
                <a:spcPts val="2500"/>
              </a:spcBef>
              <a:buNone/>
            </a:pPr>
            <a:r>
              <a:rPr lang="en-US" sz="1400" b="1"/>
              <a:t>Required Permissions</a:t>
            </a:r>
          </a:p>
          <a:p>
            <a:pPr marL="0" lvl="1" indent="0">
              <a:buNone/>
            </a:pPr>
            <a:r>
              <a:rPr lang="en-US" sz="1400"/>
              <a:t>Having the correct permissions is crucial for executing PowerShell commands within Azure DevOps environments.</a:t>
            </a:r>
          </a:p>
          <a:p>
            <a:pPr marL="0" indent="0">
              <a:spcBef>
                <a:spcPts val="2500"/>
              </a:spcBef>
              <a:buNone/>
            </a:pPr>
            <a:r>
              <a:rPr lang="en-US" sz="1400" b="1"/>
              <a:t>PowerShell Modules</a:t>
            </a:r>
          </a:p>
          <a:p>
            <a:pPr marL="0" lvl="1" indent="0">
              <a:buNone/>
            </a:pPr>
            <a:r>
              <a:rPr lang="en-US" sz="1400"/>
              <a:t>The appropriate PowerShell modules need to be installed to interact seamlessly with Azure DevOps services.</a:t>
            </a:r>
            <a:endParaRPr lang="en-GB" sz="1400"/>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4358342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5" name="Content Placeholder 4" descr="Binary code abstract background with radial lines.">
            <a:extLst>
              <a:ext uri="{FF2B5EF4-FFF2-40B4-BE49-F238E27FC236}">
                <a16:creationId xmlns:a16="http://schemas.microsoft.com/office/drawing/2014/main" id="{F2D33D82-0877-4BF7-B687-DF01705CC924}"/>
              </a:ext>
            </a:extLst>
          </p:cNvPr>
          <p:cNvPicPr>
            <a:picLocks noGrp="1" noChangeAspect="1"/>
          </p:cNvPicPr>
          <p:nvPr>
            <p:ph sz="half" idx="1"/>
          </p:nvPr>
        </p:nvPicPr>
        <p:blipFill>
          <a:blip r:embed="rId3"/>
          <a:srcRect l="20345" r="14472" b="1"/>
          <a:stretch/>
        </p:blipFill>
        <p:spPr>
          <a:xfrm>
            <a:off x="5958018" y="508090"/>
            <a:ext cx="5709726" cy="5846989"/>
          </a:xfrm>
          <a:prstGeom prst="rect">
            <a:avLst/>
          </a:prstGeom>
        </p:spPr>
      </p:pic>
      <p:sp>
        <p:nvSpPr>
          <p:cNvPr id="2" name="Title 1">
            <a:extLst>
              <a:ext uri="{FF2B5EF4-FFF2-40B4-BE49-F238E27FC236}">
                <a16:creationId xmlns:a16="http://schemas.microsoft.com/office/drawing/2014/main" id="{DD25B645-FDC9-C50B-536D-2FF7E6C670C8}"/>
              </a:ext>
            </a:extLst>
          </p:cNvPr>
          <p:cNvSpPr>
            <a:spLocks noGrp="1"/>
          </p:cNvSpPr>
          <p:nvPr>
            <p:ph type="title"/>
          </p:nvPr>
        </p:nvSpPr>
        <p:spPr>
          <a:xfrm>
            <a:off x="517871" y="976160"/>
            <a:ext cx="4798200" cy="1463040"/>
          </a:xfrm>
        </p:spPr>
        <p:txBody>
          <a:bodyPr vert="horz" lIns="91440" tIns="45720" rIns="91440" bIns="45720" rtlCol="0" anchor="t">
            <a:normAutofit/>
          </a:bodyPr>
          <a:lstStyle/>
          <a:p>
            <a:pPr>
              <a:lnSpc>
                <a:spcPct val="90000"/>
              </a:lnSpc>
            </a:pPr>
            <a:r>
              <a:rPr lang="en-US" sz="3100"/>
              <a:t>Installing the Azure DevOps PowerShell Module</a:t>
            </a:r>
          </a:p>
        </p:txBody>
      </p:sp>
      <p:sp>
        <p:nvSpPr>
          <p:cNvPr id="4" name="Content Placeholder 3">
            <a:extLst>
              <a:ext uri="{FF2B5EF4-FFF2-40B4-BE49-F238E27FC236}">
                <a16:creationId xmlns:a16="http://schemas.microsoft.com/office/drawing/2014/main" id="{D3ED80CD-5AA1-9C56-000B-0AFC48B506F2}"/>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17871" y="2578608"/>
            <a:ext cx="4672966" cy="3767328"/>
          </a:xfrm>
        </p:spPr>
        <p:txBody>
          <a:bodyPr>
            <a:normAutofit/>
          </a:bodyPr>
          <a:lstStyle/>
          <a:p>
            <a:pPr marL="0" indent="0">
              <a:spcBef>
                <a:spcPts val="2500"/>
              </a:spcBef>
              <a:buNone/>
            </a:pPr>
            <a:r>
              <a:rPr lang="en-US" sz="1400" b="1"/>
              <a:t>Simple Installation Process</a:t>
            </a:r>
          </a:p>
          <a:p>
            <a:pPr marL="0" lvl="1" indent="0">
              <a:buNone/>
            </a:pPr>
            <a:r>
              <a:rPr lang="en-US" sz="1400"/>
              <a:t>The installation of the Azure DevOps PowerShell module involves executing specific PowerShell commands, making it easy for users.</a:t>
            </a:r>
          </a:p>
          <a:p>
            <a:pPr marL="0" indent="0">
              <a:spcBef>
                <a:spcPts val="2500"/>
              </a:spcBef>
              <a:buNone/>
            </a:pPr>
            <a:r>
              <a:rPr lang="en-US" sz="1400" b="1"/>
              <a:t>Leverage Azure DevOps</a:t>
            </a:r>
          </a:p>
          <a:p>
            <a:pPr marL="0" lvl="1" indent="0">
              <a:buNone/>
            </a:pPr>
            <a:r>
              <a:rPr lang="en-US" sz="1400"/>
              <a:t>By installing the module, users can leverage Azure DevOps capabilities directly within their PowerShell scripts, enhancing automation.</a:t>
            </a:r>
            <a:endParaRPr lang="en-GB" sz="1400"/>
          </a:p>
        </p:txBody>
      </p:sp>
      <p:sp>
        <p:nvSpPr>
          <p:cNvPr id="18" name="Rectangle 17">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315253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pic>
        <p:nvPicPr>
          <p:cNvPr id="5" name="Content Placeholder 4" descr="Cloud shaped hard drive with cables">
            <a:extLst>
              <a:ext uri="{FF2B5EF4-FFF2-40B4-BE49-F238E27FC236}">
                <a16:creationId xmlns:a16="http://schemas.microsoft.com/office/drawing/2014/main" id="{0AD5FBDE-0B1F-435A-9B4B-4CB6DF6B6D70}"/>
              </a:ext>
            </a:extLst>
          </p:cNvPr>
          <p:cNvPicPr>
            <a:picLocks noGrp="1" noChangeAspect="1"/>
          </p:cNvPicPr>
          <p:nvPr>
            <p:ph sz="half" idx="1"/>
          </p:nvPr>
        </p:nvPicPr>
        <p:blipFill>
          <a:blip r:embed="rId3"/>
          <a:srcRect l="14690" r="29687" b="1"/>
          <a:stretch/>
        </p:blipFill>
        <p:spPr>
          <a:xfrm>
            <a:off x="517868" y="508090"/>
            <a:ext cx="5705856" cy="5846990"/>
          </a:xfrm>
          <a:prstGeom prst="rect">
            <a:avLst/>
          </a:prstGeom>
        </p:spPr>
      </p:pic>
      <p:sp>
        <p:nvSpPr>
          <p:cNvPr id="2" name="Title 1">
            <a:extLst>
              <a:ext uri="{FF2B5EF4-FFF2-40B4-BE49-F238E27FC236}">
                <a16:creationId xmlns:a16="http://schemas.microsoft.com/office/drawing/2014/main" id="{1DED75B8-9A9B-ABE4-7514-D95D31223182}"/>
              </a:ext>
            </a:extLst>
          </p:cNvPr>
          <p:cNvSpPr>
            <a:spLocks noGrp="1"/>
          </p:cNvSpPr>
          <p:nvPr>
            <p:ph type="title"/>
          </p:nvPr>
        </p:nvSpPr>
        <p:spPr>
          <a:xfrm>
            <a:off x="7001547" y="976160"/>
            <a:ext cx="4822899" cy="1463040"/>
          </a:xfrm>
        </p:spPr>
        <p:txBody>
          <a:bodyPr vert="horz" lIns="91440" tIns="45720" rIns="91440" bIns="45720" rtlCol="0" anchor="t">
            <a:normAutofit/>
          </a:bodyPr>
          <a:lstStyle/>
          <a:p>
            <a:r>
              <a:rPr lang="en-US" sz="4100"/>
              <a:t>Agenda for Today's Presentation</a:t>
            </a:r>
          </a:p>
        </p:txBody>
      </p:sp>
      <p:sp>
        <p:nvSpPr>
          <p:cNvPr id="4" name="Content Placeholder 3">
            <a:extLst>
              <a:ext uri="{FF2B5EF4-FFF2-40B4-BE49-F238E27FC236}">
                <a16:creationId xmlns:a16="http://schemas.microsoft.com/office/drawing/2014/main" id="{A38884F0-9393-2969-47F2-9B244445BC9C}"/>
              </a:ext>
            </a:extLst>
          </p:cNvPr>
          <p:cNvSpPr>
            <a:spLocks noGrp="1"/>
          </p:cNvSpPr>
          <p:nvPr>
            <p:ph sz="half" idx="2"/>
          </p:nvPr>
        </p:nvSpPr>
        <p:spPr>
          <a:xfrm>
            <a:off x="7001548" y="2578608"/>
            <a:ext cx="4672584" cy="3767328"/>
          </a:xfrm>
        </p:spPr>
        <p:txBody>
          <a:bodyPr vert="horz" lIns="91440" tIns="45720" rIns="91440" bIns="45720" rtlCol="0">
            <a:normAutofit/>
          </a:bodyPr>
          <a:lstStyle/>
          <a:p>
            <a:r>
              <a:rPr lang="en-US" sz="1800"/>
              <a:t>Introduction</a:t>
            </a:r>
          </a:p>
          <a:p>
            <a:r>
              <a:rPr lang="en-US" sz="1800"/>
              <a:t>What Is PowerShell?</a:t>
            </a:r>
          </a:p>
          <a:p>
            <a:r>
              <a:rPr lang="en-US" sz="1800"/>
              <a:t>Azure DevOps Overview</a:t>
            </a:r>
          </a:p>
          <a:p>
            <a:r>
              <a:rPr lang="en-US" sz="1800"/>
              <a:t>PowerShell Cmdlets for Azure DevOps</a:t>
            </a:r>
          </a:p>
          <a:p>
            <a:r>
              <a:rPr lang="en-US" sz="1800"/>
              <a:t>Setting Up Your Environment</a:t>
            </a:r>
          </a:p>
          <a:p>
            <a:r>
              <a:rPr lang="en-US" sz="1800"/>
              <a:t>Technical Demo Overview</a:t>
            </a:r>
          </a:p>
          <a:p>
            <a:r>
              <a:rPr lang="en-US" sz="1800"/>
              <a:t>Best Practices</a:t>
            </a:r>
          </a:p>
        </p:txBody>
      </p:sp>
      <p:sp>
        <p:nvSpPr>
          <p:cNvPr id="18" name="Freeform: Shape 17">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407" y="508090"/>
            <a:ext cx="4660733"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3751310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Login web form">
            <a:extLst>
              <a:ext uri="{FF2B5EF4-FFF2-40B4-BE49-F238E27FC236}">
                <a16:creationId xmlns:a16="http://schemas.microsoft.com/office/drawing/2014/main" id="{4E8768FF-85DA-4736-A4A1-4F12CF5DE4BF}"/>
              </a:ext>
            </a:extLst>
          </p:cNvPr>
          <p:cNvPicPr>
            <a:picLocks noGrp="1" noChangeAspect="1"/>
          </p:cNvPicPr>
          <p:nvPr>
            <p:ph sz="half" idx="1"/>
          </p:nvPr>
        </p:nvPicPr>
        <p:blipFill>
          <a:blip r:embed="rId3"/>
          <a:srcRect l="27011" r="22366"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3A03DED3-5004-87AA-5905-C4AC581C1C7F}"/>
              </a:ext>
            </a:extLst>
          </p:cNvPr>
          <p:cNvSpPr>
            <a:spLocks noGrp="1"/>
          </p:cNvSpPr>
          <p:nvPr>
            <p:ph type="title"/>
          </p:nvPr>
        </p:nvSpPr>
        <p:spPr>
          <a:xfrm>
            <a:off x="5438762" y="976160"/>
            <a:ext cx="6232310" cy="1463040"/>
          </a:xfrm>
        </p:spPr>
        <p:txBody>
          <a:bodyPr vert="horz" lIns="91440" tIns="45720" rIns="91440" bIns="45720" rtlCol="0" anchor="t">
            <a:normAutofit/>
          </a:bodyPr>
          <a:lstStyle/>
          <a:p>
            <a:pPr>
              <a:lnSpc>
                <a:spcPct val="90000"/>
              </a:lnSpc>
            </a:pPr>
            <a:r>
              <a:rPr lang="en-US" sz="3700"/>
              <a:t>Authenticating to Azure DevOps Using PowerShell</a:t>
            </a:r>
          </a:p>
        </p:txBody>
      </p:sp>
      <p:sp>
        <p:nvSpPr>
          <p:cNvPr id="4" name="Content Placeholder 3">
            <a:extLst>
              <a:ext uri="{FF2B5EF4-FFF2-40B4-BE49-F238E27FC236}">
                <a16:creationId xmlns:a16="http://schemas.microsoft.com/office/drawing/2014/main" id="{2D978A8E-999A-956E-EE2F-DA15EF6EC5E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Importance of Authentication</a:t>
            </a:r>
          </a:p>
          <a:p>
            <a:pPr marL="0" lvl="1" indent="0">
              <a:buNone/>
            </a:pPr>
            <a:r>
              <a:rPr lang="en-US" sz="1400"/>
              <a:t>Authentication is essential for securely interacting with Azure DevOps services using PowerShell commands.</a:t>
            </a:r>
          </a:p>
          <a:p>
            <a:pPr marL="0" indent="0">
              <a:spcBef>
                <a:spcPts val="2500"/>
              </a:spcBef>
              <a:buNone/>
            </a:pPr>
            <a:r>
              <a:rPr lang="en-US" sz="1400" b="1"/>
              <a:t>Personal Access Tokens</a:t>
            </a:r>
          </a:p>
          <a:p>
            <a:pPr marL="0" lvl="1" indent="0">
              <a:buNone/>
            </a:pPr>
            <a:r>
              <a:rPr lang="en-US" sz="1400"/>
              <a:t>Users can authenticate with Azure DevOps using personal access tokens, providing a secure way to access services.</a:t>
            </a:r>
          </a:p>
          <a:p>
            <a:pPr marL="0" indent="0">
              <a:spcBef>
                <a:spcPts val="2500"/>
              </a:spcBef>
              <a:buNone/>
            </a:pPr>
            <a:r>
              <a:rPr lang="en-US" sz="1400" b="1"/>
              <a:t>Azure Active Directory</a:t>
            </a:r>
          </a:p>
          <a:p>
            <a:pPr marL="0" lvl="1" indent="0">
              <a:buNone/>
            </a:pPr>
            <a:r>
              <a:rPr lang="en-US" sz="1400"/>
              <a:t>Azure Active Directory credentials offer an alternative authentication method, integrating with existing security frameworks.</a:t>
            </a:r>
            <a:endParaRPr lang="en-GB" sz="1400"/>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0932744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12D213E8-18C0-E543-7E53-AEF00B6885F0}"/>
              </a:ext>
            </a:extLst>
          </p:cNvPr>
          <p:cNvSpPr>
            <a:spLocks noGrp="1"/>
          </p:cNvSpPr>
          <p:nvPr>
            <p:ph type="ctrTitle"/>
          </p:nvPr>
        </p:nvSpPr>
        <p:spPr>
          <a:xfrm>
            <a:off x="521208" y="1211766"/>
            <a:ext cx="7237052" cy="4727988"/>
          </a:xfrm>
        </p:spPr>
        <p:txBody>
          <a:bodyPr anchor="b">
            <a:normAutofit/>
          </a:bodyPr>
          <a:lstStyle/>
          <a:p>
            <a:r>
              <a:rPr lang="en-GB" sz="7400"/>
              <a:t>Technical Demo Overview</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409823214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1" name="Rectangle 10">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1F6B8BF0-D2DF-1741-AB51-AE1CFCFDD80B}"/>
              </a:ext>
            </a:extLst>
          </p:cNvPr>
          <p:cNvSpPr>
            <a:spLocks noGrp="1"/>
          </p:cNvSpPr>
          <p:nvPr>
            <p:ph type="title"/>
          </p:nvPr>
        </p:nvSpPr>
        <p:spPr>
          <a:xfrm>
            <a:off x="517871" y="976160"/>
            <a:ext cx="3412998" cy="5371798"/>
          </a:xfrm>
        </p:spPr>
        <p:txBody>
          <a:bodyPr>
            <a:normAutofit/>
          </a:bodyPr>
          <a:lstStyle/>
          <a:p>
            <a:r>
              <a:rPr lang="en-GB" sz="4100"/>
              <a:t>Briefly Outline What You Will Demonstrate</a:t>
            </a:r>
          </a:p>
        </p:txBody>
      </p:sp>
      <p:graphicFrame>
        <p:nvGraphicFramePr>
          <p:cNvPr id="4" name="Content Placeholder 4">
            <a:extLst>
              <a:ext uri="{FF2B5EF4-FFF2-40B4-BE49-F238E27FC236}">
                <a16:creationId xmlns:a16="http://schemas.microsoft.com/office/drawing/2014/main" id="{E6E06234-369A-4762-BBC3-F437FC47D79F}"/>
              </a:ext>
            </a:extLst>
          </p:cNvPr>
          <p:cNvGraphicFramePr>
            <a:graphicFrameLocks noGrp="1"/>
          </p:cNvGraphicFramePr>
          <p:nvPr>
            <p:ph idx="1"/>
            <p:extLst>
              <p:ext uri="{D42A27DB-BD31-4B8C-83A1-F6EECF244321}">
                <p14:modId xmlns:p14="http://schemas.microsoft.com/office/powerpoint/2010/main" val="3006813175"/>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2670" y="1106424"/>
          <a:ext cx="7029274" cy="53146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572012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Blockchain digital technology concept">
            <a:extLst>
              <a:ext uri="{FF2B5EF4-FFF2-40B4-BE49-F238E27FC236}">
                <a16:creationId xmlns:a16="http://schemas.microsoft.com/office/drawing/2014/main" id="{5E217C40-873E-406C-A5B1-F8A89414D354}"/>
              </a:ext>
            </a:extLst>
          </p:cNvPr>
          <p:cNvPicPr>
            <a:picLocks noGrp="1" noChangeAspect="1"/>
          </p:cNvPicPr>
          <p:nvPr>
            <p:ph sz="half" idx="1"/>
          </p:nvPr>
        </p:nvPicPr>
        <p:blipFill>
          <a:blip r:embed="rId3"/>
          <a:srcRect l="33538" r="25782"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0F6BAEF7-1DD5-E056-2C25-11DA84032F21}"/>
              </a:ext>
            </a:extLst>
          </p:cNvPr>
          <p:cNvSpPr>
            <a:spLocks noGrp="1"/>
          </p:cNvSpPr>
          <p:nvPr>
            <p:ph type="title"/>
          </p:nvPr>
        </p:nvSpPr>
        <p:spPr>
          <a:xfrm>
            <a:off x="5438762" y="976160"/>
            <a:ext cx="6232310" cy="1463040"/>
          </a:xfrm>
        </p:spPr>
        <p:txBody>
          <a:bodyPr vert="horz" lIns="91440" tIns="45720" rIns="91440" bIns="45720" rtlCol="0" anchor="t">
            <a:normAutofit/>
          </a:bodyPr>
          <a:lstStyle/>
          <a:p>
            <a:pPr>
              <a:lnSpc>
                <a:spcPct val="90000"/>
              </a:lnSpc>
            </a:pPr>
            <a:r>
              <a:rPr lang="en-US" sz="3100"/>
              <a:t>Example Scenario: Automating the Creation of a CI/CD Pipeline Using PowerShell</a:t>
            </a:r>
          </a:p>
        </p:txBody>
      </p:sp>
      <p:sp>
        <p:nvSpPr>
          <p:cNvPr id="4" name="Content Placeholder 3">
            <a:extLst>
              <a:ext uri="{FF2B5EF4-FFF2-40B4-BE49-F238E27FC236}">
                <a16:creationId xmlns:a16="http://schemas.microsoft.com/office/drawing/2014/main" id="{7C64656F-45C7-FE5E-EDAA-0311BFB9049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Real-World Scenario</a:t>
            </a:r>
          </a:p>
          <a:p>
            <a:pPr marL="0" lvl="1" indent="0">
              <a:buNone/>
            </a:pPr>
            <a:r>
              <a:rPr lang="en-US" sz="1400"/>
              <a:t>We'll explore a practical example where PowerShell automates the setup of a CI/CD pipeline, showcasing its applicability in real projects.</a:t>
            </a:r>
          </a:p>
          <a:p>
            <a:pPr marL="0" indent="0">
              <a:spcBef>
                <a:spcPts val="2500"/>
              </a:spcBef>
              <a:buNone/>
            </a:pPr>
            <a:r>
              <a:rPr lang="en-US" sz="1400" b="1"/>
              <a:t>PowerShell Efficiency</a:t>
            </a:r>
          </a:p>
          <a:p>
            <a:pPr marL="0" lvl="1" indent="0">
              <a:buNone/>
            </a:pPr>
            <a:r>
              <a:rPr lang="en-US" sz="1400"/>
              <a:t>PowerShell scripts enhance the efficiency of the DevOps process, simplifying the automation of complex tasks in the pipeline.</a:t>
            </a:r>
          </a:p>
          <a:p>
            <a:pPr marL="0" indent="0">
              <a:spcBef>
                <a:spcPts val="2500"/>
              </a:spcBef>
              <a:buNone/>
            </a:pPr>
            <a:r>
              <a:rPr lang="en-US" sz="1400" b="1"/>
              <a:t>DevOps Integration</a:t>
            </a:r>
          </a:p>
          <a:p>
            <a:pPr marL="0" lvl="1" indent="0">
              <a:buNone/>
            </a:pPr>
            <a:r>
              <a:rPr lang="en-US" sz="1400"/>
              <a:t>Integrating PowerShell into the CI/CD pipeline streamlines workflows and fosters collaboration between development and operations teams.</a:t>
            </a:r>
            <a:endParaRPr lang="en-GB" sz="1400"/>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50615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F9EA0C37-B14B-A7F2-B5A5-07AF8522933A}"/>
              </a:ext>
            </a:extLst>
          </p:cNvPr>
          <p:cNvSpPr>
            <a:spLocks noGrp="1"/>
          </p:cNvSpPr>
          <p:nvPr>
            <p:ph type="ctrTitle"/>
          </p:nvPr>
        </p:nvSpPr>
        <p:spPr>
          <a:xfrm>
            <a:off x="521208" y="1211766"/>
            <a:ext cx="7237052" cy="4727988"/>
          </a:xfrm>
        </p:spPr>
        <p:txBody>
          <a:bodyPr anchor="b">
            <a:normAutofit/>
          </a:bodyPr>
          <a:lstStyle/>
          <a:p>
            <a:r>
              <a:rPr lang="en-GB" sz="7400"/>
              <a:t>Best Practices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1142000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Futuristic digital blockchain background, fintech technology">
            <a:extLst>
              <a:ext uri="{FF2B5EF4-FFF2-40B4-BE49-F238E27FC236}">
                <a16:creationId xmlns:a16="http://schemas.microsoft.com/office/drawing/2014/main" id="{BDB4CB7E-7500-4118-9CCB-DDABBDFBE7CE}"/>
              </a:ext>
            </a:extLst>
          </p:cNvPr>
          <p:cNvPicPr>
            <a:picLocks noGrp="1" noChangeAspect="1"/>
          </p:cNvPicPr>
          <p:nvPr>
            <p:ph sz="half" idx="1"/>
          </p:nvPr>
        </p:nvPicPr>
        <p:blipFill>
          <a:blip r:embed="rId3"/>
          <a:srcRect l="38587" r="20733"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AAF9224F-68F3-3C1A-9775-4A8BA4F50317}"/>
              </a:ext>
            </a:extLst>
          </p:cNvPr>
          <p:cNvSpPr>
            <a:spLocks noGrp="1"/>
          </p:cNvSpPr>
          <p:nvPr>
            <p:ph type="title"/>
          </p:nvPr>
        </p:nvSpPr>
        <p:spPr>
          <a:xfrm>
            <a:off x="5438762" y="976160"/>
            <a:ext cx="6232310" cy="1463040"/>
          </a:xfrm>
        </p:spPr>
        <p:txBody>
          <a:bodyPr vert="horz" lIns="91440" tIns="45720" rIns="91440" bIns="45720" rtlCol="0" anchor="t">
            <a:normAutofit/>
          </a:bodyPr>
          <a:lstStyle/>
          <a:p>
            <a:pPr>
              <a:lnSpc>
                <a:spcPct val="90000"/>
              </a:lnSpc>
            </a:pPr>
            <a:r>
              <a:rPr lang="en-US" sz="3700"/>
              <a:t>Tips for Using PowerShell in Azure DevOps</a:t>
            </a:r>
          </a:p>
        </p:txBody>
      </p:sp>
      <p:sp>
        <p:nvSpPr>
          <p:cNvPr id="4" name="Content Placeholder 3">
            <a:extLst>
              <a:ext uri="{FF2B5EF4-FFF2-40B4-BE49-F238E27FC236}">
                <a16:creationId xmlns:a16="http://schemas.microsoft.com/office/drawing/2014/main" id="{D0DEEFAE-5BED-0CAC-48D3-DBA93C59BBA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Writing Clear Scripts</a:t>
            </a:r>
          </a:p>
          <a:p>
            <a:pPr marL="0" lvl="1" indent="0">
              <a:buNone/>
            </a:pPr>
            <a:r>
              <a:rPr lang="en-US" sz="1400"/>
              <a:t>Ensure your scripts are clear and maintainable for better collaboration and future updates.</a:t>
            </a:r>
          </a:p>
          <a:p>
            <a:pPr marL="0" indent="0">
              <a:spcBef>
                <a:spcPts val="2500"/>
              </a:spcBef>
              <a:buNone/>
            </a:pPr>
            <a:r>
              <a:rPr lang="en-US" sz="1400" b="1"/>
              <a:t>Using Comments Effectively</a:t>
            </a:r>
          </a:p>
          <a:p>
            <a:pPr marL="0" lvl="1" indent="0">
              <a:buNone/>
            </a:pPr>
            <a:r>
              <a:rPr lang="en-US" sz="1400"/>
              <a:t>Incorporate comments in your scripts to explain functionality and enhance readability for others.</a:t>
            </a:r>
          </a:p>
          <a:p>
            <a:pPr marL="0" indent="0">
              <a:spcBef>
                <a:spcPts val="2500"/>
              </a:spcBef>
              <a:buNone/>
            </a:pPr>
            <a:r>
              <a:rPr lang="en-US" sz="1400" b="1"/>
              <a:t>Leveraging Built-in Help</a:t>
            </a:r>
          </a:p>
          <a:p>
            <a:pPr marL="0" lvl="1" indent="0">
              <a:buNone/>
            </a:pPr>
            <a:r>
              <a:rPr lang="en-US" sz="1400"/>
              <a:t>Utilize PowerShell's built-in help features to quickly access information about cmdlets and functions.</a:t>
            </a:r>
            <a:endParaRPr lang="en-GB" sz="1400"/>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756688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bstract digital LED screen concept with defocused lights">
            <a:extLst>
              <a:ext uri="{FF2B5EF4-FFF2-40B4-BE49-F238E27FC236}">
                <a16:creationId xmlns:a16="http://schemas.microsoft.com/office/drawing/2014/main" id="{0840BDFF-C65F-46CC-BB1D-14614C3C74C5}"/>
              </a:ext>
            </a:extLst>
          </p:cNvPr>
          <p:cNvPicPr>
            <a:picLocks noGrp="1" noChangeAspect="1"/>
          </p:cNvPicPr>
          <p:nvPr>
            <p:ph sz="half" idx="1"/>
          </p:nvPr>
        </p:nvPicPr>
        <p:blipFill>
          <a:blip r:embed="rId3"/>
          <a:srcRect l="39049" r="6713"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D8A01F55-C5E1-3F0F-A627-BAEB81490DD5}"/>
              </a:ext>
            </a:extLst>
          </p:cNvPr>
          <p:cNvSpPr>
            <a:spLocks noGrp="1"/>
          </p:cNvSpPr>
          <p:nvPr>
            <p:ph type="title"/>
          </p:nvPr>
        </p:nvSpPr>
        <p:spPr>
          <a:xfrm>
            <a:off x="5438762" y="976160"/>
            <a:ext cx="6232310" cy="1463040"/>
          </a:xfrm>
        </p:spPr>
        <p:txBody>
          <a:bodyPr vert="horz" lIns="91440" tIns="45720" rIns="91440" bIns="45720" rtlCol="0" anchor="t">
            <a:normAutofit/>
          </a:bodyPr>
          <a:lstStyle/>
          <a:p>
            <a:r>
              <a:rPr lang="en-US" sz="4400"/>
              <a:t>Error Handling and Logging</a:t>
            </a:r>
          </a:p>
        </p:txBody>
      </p:sp>
      <p:sp>
        <p:nvSpPr>
          <p:cNvPr id="4" name="Content Placeholder 3">
            <a:extLst>
              <a:ext uri="{FF2B5EF4-FFF2-40B4-BE49-F238E27FC236}">
                <a16:creationId xmlns:a16="http://schemas.microsoft.com/office/drawing/2014/main" id="{E8FF2890-08B0-7F06-AC04-A6A2B62BC9C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Importance of Error Handling</a:t>
            </a:r>
          </a:p>
          <a:p>
            <a:pPr marL="0" lvl="1" indent="0">
              <a:buNone/>
            </a:pPr>
            <a:r>
              <a:rPr lang="en-US" sz="1400"/>
              <a:t>Effective error handling is essential for identifying and managing issues in PowerShell scripts, ensuring reliability and stability.</a:t>
            </a:r>
          </a:p>
          <a:p>
            <a:pPr marL="0" indent="0">
              <a:spcBef>
                <a:spcPts val="2500"/>
              </a:spcBef>
              <a:buNone/>
            </a:pPr>
            <a:r>
              <a:rPr lang="en-US" sz="1400" b="1"/>
              <a:t>Using Try/Catch Blocks</a:t>
            </a:r>
          </a:p>
          <a:p>
            <a:pPr marL="0" lvl="1" indent="0">
              <a:buNone/>
            </a:pPr>
            <a:r>
              <a:rPr lang="en-US" sz="1400"/>
              <a:t>Incorporating try/catch blocks allows for graceful error handling and prevents script crashes, enhancing user experience.</a:t>
            </a:r>
          </a:p>
          <a:p>
            <a:pPr marL="0" indent="0">
              <a:spcBef>
                <a:spcPts val="2500"/>
              </a:spcBef>
              <a:buNone/>
            </a:pPr>
            <a:r>
              <a:rPr lang="en-US" sz="1400" b="1"/>
              <a:t>Logging for Troubleshooting</a:t>
            </a:r>
          </a:p>
          <a:p>
            <a:pPr marL="0" lvl="1" indent="0">
              <a:buNone/>
            </a:pPr>
            <a:r>
              <a:rPr lang="en-US" sz="1400"/>
              <a:t>Logging output is vital for troubleshooting errors, providing insights and context when issues arise in scripts.</a:t>
            </a:r>
            <a:endParaRPr lang="en-GB" sz="1400"/>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400321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a programmer is debugging his code (code is mirrored horizontally)&#10;&#10;view more similar files:&#10;[url=search/portfolio/248175/?facets={%2235%22:%5B%22technology%22,%22OR%20computer%22,%22OR%20camera%22,%22OR%20internet%22%5D,%229%22:0,%2230%22:%22100%22}][img]http://www.photonullplus.de/misc/istock/istock-thumb-tech.jpg[/img][/url] [url=search/portfolio/248175/?facets={%2235%22:%5B%22job%22,%22OR%20work%22,%22OR%20messenger%22%5D,%229%22:0,%2230%22:%22100%22}][img]http://www.photonullplus.de/misc/istock/istock-thumb-jobs.jpg[/img][/url]&#10;&#10;[url=file_closeup.php?id=9924417][img]file_thumbview_approve.php?size=1&amp;id=9924417[/img][/url] [url=file_closeup.php?id=9880384][img]file_thumbview_approve.php?size=1&amp;id=9880384[/img][/url] [url=file_closeup.php?id=9880369][img]file_thumbview_approve.php?size=1&amp;id=9880369[/img][/url] [url=file_closeup.php?id=9880343][img]file_thumbview_approve.php?size=1&amp;id=9880343[/img][/url] [url=file_closeup.php?id=9880317][img]file_thumbview_approve.php?size=1&amp;id=9880317[/img][/url] [url=file_closeup.php?id=9422617][img]file_thumbview_approve.php?size=1&amp;id=9422617[/img][/url] [url=file_closeup.php?id=9422623][img]file_thumbview_approve.php?size=1&amp;id=9422623[/img][/url] [url=file_closeup.php?id=16508469][img]file_thumbview_approve.php?size=1&amp;id=16508469[/img][/url] [url=file_closeup.php?id=16863859][img]file_thumbview_approve.php?size=1&amp;id=16863859[/img][/url] [url=file_closeup.php?id=16863845][img]file_thumbview_approve.php?size=1&amp;id=16863845[/img][/url] [url=file_closeup.php?id=17323807][img]file_thumbview_approve.php?size=1&amp;id=17323807[/img][/url] [url=file_closeup.php?id=17323693][img]file_thumbview_approve.php?size=1&amp;id=17323693[/img][/url] [url=file_closeup.php?id=18279006][img]file_thumbview_approve.php?size=1&amp;id=18279006[/img][/url] [url=file_closeup.php?id=18279019][img]file_thumbview_approve.php?size=1&amp;id=18279019[/img][/url]">
            <a:extLst>
              <a:ext uri="{FF2B5EF4-FFF2-40B4-BE49-F238E27FC236}">
                <a16:creationId xmlns:a16="http://schemas.microsoft.com/office/drawing/2014/main" id="{9AE72ABA-20E5-4A4A-B3E5-596C65E8EC53}"/>
              </a:ext>
            </a:extLst>
          </p:cNvPr>
          <p:cNvPicPr>
            <a:picLocks noGrp="1" noChangeAspect="1"/>
          </p:cNvPicPr>
          <p:nvPr>
            <p:ph sz="half" idx="1"/>
          </p:nvPr>
        </p:nvPicPr>
        <p:blipFill>
          <a:blip r:embed="rId3"/>
          <a:srcRect l="41238" r="10489"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B149997A-E5F2-63AE-151E-8A7E7F7B6BED}"/>
              </a:ext>
            </a:extLst>
          </p:cNvPr>
          <p:cNvSpPr>
            <a:spLocks noGrp="1"/>
          </p:cNvSpPr>
          <p:nvPr>
            <p:ph type="title"/>
          </p:nvPr>
        </p:nvSpPr>
        <p:spPr>
          <a:xfrm>
            <a:off x="5438762" y="976160"/>
            <a:ext cx="6232310" cy="1463040"/>
          </a:xfrm>
        </p:spPr>
        <p:txBody>
          <a:bodyPr vert="horz" lIns="91440" tIns="45720" rIns="91440" bIns="45720" rtlCol="0" anchor="t">
            <a:normAutofit/>
          </a:bodyPr>
          <a:lstStyle/>
          <a:p>
            <a:r>
              <a:rPr lang="en-US" sz="4400"/>
              <a:t>Version Control for PowerShell Scripts</a:t>
            </a:r>
          </a:p>
        </p:txBody>
      </p:sp>
      <p:sp>
        <p:nvSpPr>
          <p:cNvPr id="4" name="Content Placeholder 3">
            <a:extLst>
              <a:ext uri="{FF2B5EF4-FFF2-40B4-BE49-F238E27FC236}">
                <a16:creationId xmlns:a16="http://schemas.microsoft.com/office/drawing/2014/main" id="{FDBD8037-C87E-45E6-91D3-EE47CB35D74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Importance of Version Control</a:t>
            </a:r>
          </a:p>
          <a:p>
            <a:pPr marL="0" lvl="1" indent="0">
              <a:buNone/>
            </a:pPr>
            <a:r>
              <a:rPr lang="en-US" sz="1400"/>
              <a:t>Version control is crucial for managing PowerShell scripts, ensuring changes are tracked and organized.</a:t>
            </a:r>
          </a:p>
          <a:p>
            <a:pPr marL="0" indent="0">
              <a:spcBef>
                <a:spcPts val="2500"/>
              </a:spcBef>
              <a:buNone/>
            </a:pPr>
            <a:r>
              <a:rPr lang="en-US" sz="1400" b="1"/>
              <a:t>Collaboration in Teams</a:t>
            </a:r>
          </a:p>
          <a:p>
            <a:pPr marL="0" lvl="1" indent="0">
              <a:buNone/>
            </a:pPr>
            <a:r>
              <a:rPr lang="en-US" sz="1400"/>
              <a:t>Using version control systems like Git enhances collaboration, allowing multiple developers to work on scripts simultaneously.</a:t>
            </a:r>
          </a:p>
          <a:p>
            <a:pPr marL="0" indent="0">
              <a:spcBef>
                <a:spcPts val="2500"/>
              </a:spcBef>
              <a:buNone/>
            </a:pPr>
            <a:r>
              <a:rPr lang="en-US" sz="1400" b="1"/>
              <a:t>Reverting Changes</a:t>
            </a:r>
          </a:p>
          <a:p>
            <a:pPr marL="0" lvl="1" indent="0">
              <a:buNone/>
            </a:pPr>
            <a:r>
              <a:rPr lang="en-US" sz="1400"/>
              <a:t>Version control systems enable teams to revert to previous versions of scripts when necessary, ensuring stability.</a:t>
            </a:r>
            <a:endParaRPr lang="en-GB" sz="1400"/>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3063851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0" name="Freeform: Shape 9">
            <a:extLst>
              <a:ext uri="{FF2B5EF4-FFF2-40B4-BE49-F238E27FC236}">
                <a16:creationId xmlns:a16="http://schemas.microsoft.com/office/drawing/2014/main" id="{C6D5B03A-B780-A698-DFA9-C9932F22D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845" y="3079474"/>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E1469ECD-E1F1-0BFF-814A-A12FC30D467A}"/>
              </a:ext>
            </a:extLst>
          </p:cNvPr>
          <p:cNvSpPr>
            <a:spLocks noGrp="1"/>
          </p:cNvSpPr>
          <p:nvPr>
            <p:ph type="title"/>
          </p:nvPr>
        </p:nvSpPr>
        <p:spPr>
          <a:xfrm>
            <a:off x="517869" y="1327295"/>
            <a:ext cx="11153214" cy="1408176"/>
          </a:xfrm>
        </p:spPr>
        <p:txBody>
          <a:bodyPr anchor="b">
            <a:normAutofit/>
          </a:bodyPr>
          <a:lstStyle/>
          <a:p>
            <a:r>
              <a:rPr lang="en-GB" sz="6800"/>
              <a:t>Conclusion</a:t>
            </a:r>
          </a:p>
        </p:txBody>
      </p:sp>
      <p:graphicFrame>
        <p:nvGraphicFramePr>
          <p:cNvPr id="11" name="Content Placeholder 2">
            <a:extLst>
              <a:ext uri="{FF2B5EF4-FFF2-40B4-BE49-F238E27FC236}">
                <a16:creationId xmlns:a16="http://schemas.microsoft.com/office/drawing/2014/main" id="{99CE254A-8066-6AF0-6079-A7E217302A58}"/>
              </a:ext>
            </a:extLst>
          </p:cNvPr>
          <p:cNvGraphicFramePr>
            <a:graphicFrameLocks noGrp="1"/>
          </p:cNvGraphicFramePr>
          <p:nvPr>
            <p:ph idx="1"/>
            <p:extLst>
              <p:ext uri="{D42A27DB-BD31-4B8C-83A1-F6EECF244321}">
                <p14:modId xmlns:p14="http://schemas.microsoft.com/office/powerpoint/2010/main" val="460559668"/>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517869" y="3789578"/>
          <a:ext cx="11153214" cy="2468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8016676"/>
      </p:ext>
    </p:extLst>
  </p:cSld>
  <p:clrMapOvr>
    <a:overrideClrMapping bg1="dk1" tx1="lt1" bg2="dk2" tx2="lt2" accent1="accent1" accent2="accent2" accent3="accent3" accent4="accent4" accent5="accent5" accent6="accent6" hlink="hlink" folHlink="folHlink"/>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9DB0F4A1-89EC-C0C4-CF2F-394B8F910216}"/>
              </a:ext>
            </a:extLst>
          </p:cNvPr>
          <p:cNvSpPr>
            <a:spLocks noGrp="1"/>
          </p:cNvSpPr>
          <p:nvPr>
            <p:ph type="ctrTitle"/>
          </p:nvPr>
        </p:nvSpPr>
        <p:spPr>
          <a:xfrm>
            <a:off x="521208" y="1211766"/>
            <a:ext cx="7237052" cy="4727988"/>
          </a:xfrm>
        </p:spPr>
        <p:txBody>
          <a:bodyPr anchor="b">
            <a:normAutofit/>
          </a:bodyPr>
          <a:lstStyle/>
          <a:p>
            <a:r>
              <a:rPr lang="en-GB" sz="7400"/>
              <a:t>Introduction</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163699214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Cloud computing concept isolated on white background">
            <a:extLst>
              <a:ext uri="{FF2B5EF4-FFF2-40B4-BE49-F238E27FC236}">
                <a16:creationId xmlns:a16="http://schemas.microsoft.com/office/drawing/2014/main" id="{BA7C4834-B415-4CD8-ACA9-E50C7E8C1F53}"/>
              </a:ext>
            </a:extLst>
          </p:cNvPr>
          <p:cNvPicPr>
            <a:picLocks noGrp="1" noChangeAspect="1"/>
          </p:cNvPicPr>
          <p:nvPr>
            <p:ph sz="half" idx="1"/>
          </p:nvPr>
        </p:nvPicPr>
        <p:blipFill>
          <a:blip r:embed="rId3"/>
          <a:srcRect l="2466" r="4536" b="-1"/>
          <a:stretch/>
        </p:blipFill>
        <p:spPr>
          <a:xfrm>
            <a:off x="517867" y="2577661"/>
            <a:ext cx="4672584" cy="3768343"/>
          </a:xfrm>
          <a:prstGeom prst="rect">
            <a:avLst/>
          </a:prstGeom>
        </p:spPr>
      </p:pic>
      <p:sp>
        <p:nvSpPr>
          <p:cNvPr id="2" name="Title 1">
            <a:extLst>
              <a:ext uri="{FF2B5EF4-FFF2-40B4-BE49-F238E27FC236}">
                <a16:creationId xmlns:a16="http://schemas.microsoft.com/office/drawing/2014/main" id="{7E1E78EA-F792-B221-371A-1CBEB7CFC0A9}"/>
              </a:ext>
            </a:extLst>
          </p:cNvPr>
          <p:cNvSpPr>
            <a:spLocks noGrp="1"/>
          </p:cNvSpPr>
          <p:nvPr>
            <p:ph type="title"/>
          </p:nvPr>
        </p:nvSpPr>
        <p:spPr>
          <a:xfrm>
            <a:off x="517867" y="976160"/>
            <a:ext cx="4809314" cy="1447163"/>
          </a:xfrm>
        </p:spPr>
        <p:txBody>
          <a:bodyPr vert="horz" lIns="91440" tIns="45720" rIns="91440" bIns="45720" rtlCol="0" anchor="t">
            <a:normAutofit/>
          </a:bodyPr>
          <a:lstStyle/>
          <a:p>
            <a:r>
              <a:rPr lang="en-US" sz="4400"/>
              <a:t>Brief Overview of Azure DevOps</a:t>
            </a:r>
          </a:p>
        </p:txBody>
      </p:sp>
      <p:sp>
        <p:nvSpPr>
          <p:cNvPr id="4" name="Content Placeholder 3">
            <a:extLst>
              <a:ext uri="{FF2B5EF4-FFF2-40B4-BE49-F238E27FC236}">
                <a16:creationId xmlns:a16="http://schemas.microsoft.com/office/drawing/2014/main" id="{8E88F704-503F-FD13-6262-8351B3CFCD8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42000" y="1033272"/>
            <a:ext cx="5832133" cy="5312732"/>
          </a:xfrm>
        </p:spPr>
        <p:txBody>
          <a:bodyPr>
            <a:normAutofit/>
          </a:bodyPr>
          <a:lstStyle/>
          <a:p>
            <a:pPr marL="0" indent="0">
              <a:spcBef>
                <a:spcPts val="2500"/>
              </a:spcBef>
              <a:buNone/>
            </a:pPr>
            <a:r>
              <a:rPr lang="en-US" sz="1400" b="1"/>
              <a:t>Comprehensive Tool Suite</a:t>
            </a:r>
          </a:p>
          <a:p>
            <a:pPr marL="0" lvl="1" indent="0">
              <a:buNone/>
            </a:pPr>
            <a:r>
              <a:rPr lang="en-US" sz="1400"/>
              <a:t>Azure DevOps provides a complete set of development tools, enhancing collaboration and productivity throughout the software development lifecycle.</a:t>
            </a:r>
          </a:p>
          <a:p>
            <a:pPr marL="0" indent="0">
              <a:spcBef>
                <a:spcPts val="2500"/>
              </a:spcBef>
              <a:buNone/>
            </a:pPr>
            <a:r>
              <a:rPr lang="en-US" sz="1400" b="1"/>
              <a:t>Source Control Features</a:t>
            </a:r>
          </a:p>
          <a:p>
            <a:pPr marL="0" lvl="1" indent="0">
              <a:buNone/>
            </a:pPr>
            <a:r>
              <a:rPr lang="en-US" sz="1400"/>
              <a:t>The platform includes robust source control features, allowing teams to manage code changes efficiently and maintain version history.</a:t>
            </a:r>
          </a:p>
          <a:p>
            <a:pPr marL="0" indent="0">
              <a:spcBef>
                <a:spcPts val="2500"/>
              </a:spcBef>
              <a:buNone/>
            </a:pPr>
            <a:r>
              <a:rPr lang="en-US" sz="1400" b="1"/>
              <a:t>Project Management Integration</a:t>
            </a:r>
          </a:p>
          <a:p>
            <a:pPr marL="0" lvl="1" indent="0">
              <a:buNone/>
            </a:pPr>
            <a:r>
              <a:rPr lang="en-US" sz="1400"/>
              <a:t>Azure DevOps integrates project management capabilities, supporting planning, tracking, and managing software projects seamlessly.</a:t>
            </a:r>
          </a:p>
          <a:p>
            <a:pPr marL="0" indent="0">
              <a:spcBef>
                <a:spcPts val="2500"/>
              </a:spcBef>
              <a:buNone/>
            </a:pPr>
            <a:r>
              <a:rPr lang="en-US" sz="1400" b="1"/>
              <a:t>CI/CD Pipelines</a:t>
            </a:r>
          </a:p>
          <a:p>
            <a:pPr marL="0" lvl="1" indent="0">
              <a:buNone/>
            </a:pPr>
            <a:r>
              <a:rPr lang="en-US" sz="1400"/>
              <a:t>The CI/CD pipelines in Azure DevOps automate the software delivery process, ensuring rapid and reliable deployment of applications.</a:t>
            </a:r>
            <a:endParaRPr lang="en-GB" sz="1400"/>
          </a:p>
        </p:txBody>
      </p:sp>
      <p:sp>
        <p:nvSpPr>
          <p:cNvPr id="18" name="Rectangle 1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467258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0186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Piping in a building in blue tone color">
            <a:extLst>
              <a:ext uri="{FF2B5EF4-FFF2-40B4-BE49-F238E27FC236}">
                <a16:creationId xmlns:a16="http://schemas.microsoft.com/office/drawing/2014/main" id="{C4BF2B26-0401-48AC-9F63-DFC509D8CE5D}"/>
              </a:ext>
            </a:extLst>
          </p:cNvPr>
          <p:cNvPicPr>
            <a:picLocks noGrp="1" noChangeAspect="1"/>
          </p:cNvPicPr>
          <p:nvPr>
            <p:ph sz="half" idx="1"/>
          </p:nvPr>
        </p:nvPicPr>
        <p:blipFill>
          <a:blip r:embed="rId3"/>
          <a:srcRect l="18249" r="33478"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D9FCD427-D1DE-F4D4-A31D-54F8619F5976}"/>
              </a:ext>
            </a:extLst>
          </p:cNvPr>
          <p:cNvSpPr>
            <a:spLocks noGrp="1"/>
          </p:cNvSpPr>
          <p:nvPr>
            <p:ph type="title"/>
          </p:nvPr>
        </p:nvSpPr>
        <p:spPr>
          <a:xfrm>
            <a:off x="5438762" y="976160"/>
            <a:ext cx="6232310" cy="1463040"/>
          </a:xfrm>
        </p:spPr>
        <p:txBody>
          <a:bodyPr vert="horz" lIns="91440" tIns="45720" rIns="91440" bIns="45720" rtlCol="0" anchor="t">
            <a:normAutofit/>
          </a:bodyPr>
          <a:lstStyle/>
          <a:p>
            <a:pPr>
              <a:lnSpc>
                <a:spcPct val="90000"/>
              </a:lnSpc>
            </a:pPr>
            <a:r>
              <a:rPr lang="en-US" sz="3100"/>
              <a:t>Importance of CI/CD in Modern Software Development</a:t>
            </a:r>
          </a:p>
        </p:txBody>
      </p:sp>
      <p:sp>
        <p:nvSpPr>
          <p:cNvPr id="4" name="Content Placeholder 3">
            <a:extLst>
              <a:ext uri="{FF2B5EF4-FFF2-40B4-BE49-F238E27FC236}">
                <a16:creationId xmlns:a16="http://schemas.microsoft.com/office/drawing/2014/main" id="{CC3F6F58-3EC3-A068-93FE-D76BF44D5CF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Enhancing Collaboration</a:t>
            </a:r>
          </a:p>
          <a:p>
            <a:pPr marL="0" lvl="1" indent="0">
              <a:buNone/>
            </a:pPr>
            <a:r>
              <a:rPr lang="en-US" sz="1400"/>
              <a:t>CI/CD practices foster team collaboration by integrating code changes frequently, allowing for immediate feedback and improved communication.</a:t>
            </a:r>
          </a:p>
          <a:p>
            <a:pPr marL="0" indent="0">
              <a:spcBef>
                <a:spcPts val="2500"/>
              </a:spcBef>
              <a:buNone/>
            </a:pPr>
            <a:r>
              <a:rPr lang="en-US" sz="1400" b="1"/>
              <a:t>Reducing Integration Issues</a:t>
            </a:r>
          </a:p>
          <a:p>
            <a:pPr marL="0" lvl="1" indent="0">
              <a:buNone/>
            </a:pPr>
            <a:r>
              <a:rPr lang="en-US" sz="1400"/>
              <a:t>By regularly integrating code, CI/CD minimizes integration issues, leading to a more stable codebase and smoother release cycles.</a:t>
            </a:r>
          </a:p>
          <a:p>
            <a:pPr marL="0" indent="0">
              <a:spcBef>
                <a:spcPts val="2500"/>
              </a:spcBef>
              <a:buNone/>
            </a:pPr>
            <a:r>
              <a:rPr lang="en-US" sz="1400" b="1"/>
              <a:t>Faster Delivery of Features</a:t>
            </a:r>
          </a:p>
          <a:p>
            <a:pPr marL="0" lvl="1" indent="0">
              <a:buNone/>
            </a:pPr>
            <a:r>
              <a:rPr lang="en-US" sz="1400"/>
              <a:t>CI/CD enables teams to deliver features and bug fixes to users more rapidly, enhancing overall productivity and user satisfaction.</a:t>
            </a:r>
            <a:endParaRPr lang="en-GB" sz="1400"/>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5606007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Laptop, smart phone and computer service on digital background">
            <a:extLst>
              <a:ext uri="{FF2B5EF4-FFF2-40B4-BE49-F238E27FC236}">
                <a16:creationId xmlns:a16="http://schemas.microsoft.com/office/drawing/2014/main" id="{B07EC4D8-62E4-4A8C-9732-6210D04166E8}"/>
              </a:ext>
            </a:extLst>
          </p:cNvPr>
          <p:cNvPicPr>
            <a:picLocks noGrp="1" noChangeAspect="1"/>
          </p:cNvPicPr>
          <p:nvPr>
            <p:ph sz="half" idx="1"/>
          </p:nvPr>
        </p:nvPicPr>
        <p:blipFill>
          <a:blip r:embed="rId3"/>
          <a:srcRect t="9622" r="-4" b="9726"/>
          <a:stretch/>
        </p:blipFill>
        <p:spPr>
          <a:xfrm>
            <a:off x="517867" y="2577661"/>
            <a:ext cx="4672584" cy="3768343"/>
          </a:xfrm>
          <a:prstGeom prst="rect">
            <a:avLst/>
          </a:prstGeom>
        </p:spPr>
      </p:pic>
      <p:sp>
        <p:nvSpPr>
          <p:cNvPr id="2" name="Title 1">
            <a:extLst>
              <a:ext uri="{FF2B5EF4-FFF2-40B4-BE49-F238E27FC236}">
                <a16:creationId xmlns:a16="http://schemas.microsoft.com/office/drawing/2014/main" id="{38F678AB-0958-2BD4-DB58-A6076837A5C3}"/>
              </a:ext>
            </a:extLst>
          </p:cNvPr>
          <p:cNvSpPr>
            <a:spLocks noGrp="1"/>
          </p:cNvSpPr>
          <p:nvPr>
            <p:ph type="title"/>
          </p:nvPr>
        </p:nvSpPr>
        <p:spPr>
          <a:xfrm>
            <a:off x="517867" y="976160"/>
            <a:ext cx="4809314" cy="1447163"/>
          </a:xfrm>
        </p:spPr>
        <p:txBody>
          <a:bodyPr vert="horz" lIns="91440" tIns="45720" rIns="91440" bIns="45720" rtlCol="0" anchor="t">
            <a:normAutofit/>
          </a:bodyPr>
          <a:lstStyle/>
          <a:p>
            <a:pPr>
              <a:lnSpc>
                <a:spcPct val="90000"/>
              </a:lnSpc>
            </a:pPr>
            <a:r>
              <a:rPr lang="en-US" sz="3100"/>
              <a:t>Role of PowerShell in Automating DevOps Processes</a:t>
            </a:r>
          </a:p>
        </p:txBody>
      </p:sp>
      <p:sp>
        <p:nvSpPr>
          <p:cNvPr id="4" name="Content Placeholder 3">
            <a:extLst>
              <a:ext uri="{FF2B5EF4-FFF2-40B4-BE49-F238E27FC236}">
                <a16:creationId xmlns:a16="http://schemas.microsoft.com/office/drawing/2014/main" id="{4F4AC2B4-87A0-4472-8614-90704F74ED2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842000" y="1033272"/>
            <a:ext cx="5832133" cy="5312732"/>
          </a:xfrm>
        </p:spPr>
        <p:txBody>
          <a:bodyPr>
            <a:normAutofit/>
          </a:bodyPr>
          <a:lstStyle/>
          <a:p>
            <a:pPr marL="0" indent="0">
              <a:spcBef>
                <a:spcPts val="2500"/>
              </a:spcBef>
              <a:buNone/>
            </a:pPr>
            <a:r>
              <a:rPr lang="en-US" sz="1400" b="1"/>
              <a:t>Task Automation</a:t>
            </a:r>
          </a:p>
          <a:p>
            <a:pPr marL="0" lvl="1" indent="0">
              <a:buNone/>
            </a:pPr>
            <a:r>
              <a:rPr lang="en-US" sz="1400"/>
              <a:t>PowerShell enables DevOps professionals to automate repetitive tasks, saving time and minimizing human error in processes.</a:t>
            </a:r>
          </a:p>
          <a:p>
            <a:pPr marL="0" indent="0">
              <a:spcBef>
                <a:spcPts val="2500"/>
              </a:spcBef>
              <a:buNone/>
            </a:pPr>
            <a:r>
              <a:rPr lang="en-US" sz="1400" b="1"/>
              <a:t>Resource Management</a:t>
            </a:r>
          </a:p>
          <a:p>
            <a:pPr marL="0" lvl="1" indent="0">
              <a:buNone/>
            </a:pPr>
            <a:r>
              <a:rPr lang="en-US" sz="1400"/>
              <a:t>With PowerShell, managing resources becomes more efficient, allowing teams to allocate and track resources effectively.</a:t>
            </a:r>
          </a:p>
          <a:p>
            <a:pPr marL="0" indent="0">
              <a:spcBef>
                <a:spcPts val="2500"/>
              </a:spcBef>
              <a:buNone/>
            </a:pPr>
            <a:r>
              <a:rPr lang="en-US" sz="1400" b="1"/>
              <a:t>Streamlining Workflows</a:t>
            </a:r>
          </a:p>
          <a:p>
            <a:pPr marL="0" lvl="1" indent="0">
              <a:buNone/>
            </a:pPr>
            <a:r>
              <a:rPr lang="en-US" sz="1400"/>
              <a:t>PowerShell streamlines complex workflows, integrating various tools and processes seamlessly within the DevOps environment.</a:t>
            </a:r>
          </a:p>
          <a:p>
            <a:pPr marL="0" indent="0">
              <a:spcBef>
                <a:spcPts val="2500"/>
              </a:spcBef>
              <a:buNone/>
            </a:pPr>
            <a:r>
              <a:rPr lang="en-US" sz="1400" b="1"/>
              <a:t>CI/CD Efficiency</a:t>
            </a:r>
          </a:p>
          <a:p>
            <a:pPr marL="0" lvl="1" indent="0">
              <a:buNone/>
            </a:pPr>
            <a:r>
              <a:rPr lang="en-US" sz="1400"/>
              <a:t>PowerShell significantly improves Continuous Integration and Continuous Deployment processes, accelerating software delivery cycles.</a:t>
            </a:r>
            <a:endParaRPr lang="en-GB" sz="1400"/>
          </a:p>
        </p:txBody>
      </p:sp>
      <p:sp>
        <p:nvSpPr>
          <p:cNvPr id="18" name="Rectangle 17">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467258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16314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CBB4AB71-7DFD-BC4A-A98D-4B6ADDCC9A30}"/>
              </a:ext>
            </a:extLst>
          </p:cNvPr>
          <p:cNvSpPr>
            <a:spLocks noGrp="1"/>
          </p:cNvSpPr>
          <p:nvPr>
            <p:ph type="ctrTitle"/>
          </p:nvPr>
        </p:nvSpPr>
        <p:spPr>
          <a:xfrm>
            <a:off x="521208" y="1211766"/>
            <a:ext cx="7237052" cy="4727988"/>
          </a:xfrm>
        </p:spPr>
        <p:txBody>
          <a:bodyPr anchor="b">
            <a:normAutofit/>
          </a:bodyPr>
          <a:lstStyle/>
          <a:p>
            <a:r>
              <a:rPr lang="en-GB" sz="7400"/>
              <a:t>What Is PowerShell?</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9848931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digital technology concept">
            <a:extLst>
              <a:ext uri="{FF2B5EF4-FFF2-40B4-BE49-F238E27FC236}">
                <a16:creationId xmlns:a16="http://schemas.microsoft.com/office/drawing/2014/main" id="{2F23DA2B-327B-495C-9B09-7690C502A95D}"/>
              </a:ext>
            </a:extLst>
          </p:cNvPr>
          <p:cNvPicPr>
            <a:picLocks noGrp="1" noChangeAspect="1"/>
          </p:cNvPicPr>
          <p:nvPr>
            <p:ph sz="half" idx="1"/>
          </p:nvPr>
        </p:nvPicPr>
        <p:blipFill>
          <a:blip r:embed="rId3"/>
          <a:srcRect l="43077" r="16243"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9743BC5A-831A-8C4A-2014-31AE9264E150}"/>
              </a:ext>
            </a:extLst>
          </p:cNvPr>
          <p:cNvSpPr>
            <a:spLocks noGrp="1"/>
          </p:cNvSpPr>
          <p:nvPr>
            <p:ph type="title"/>
          </p:nvPr>
        </p:nvSpPr>
        <p:spPr>
          <a:xfrm>
            <a:off x="5438762" y="976160"/>
            <a:ext cx="6232310" cy="1463040"/>
          </a:xfrm>
        </p:spPr>
        <p:txBody>
          <a:bodyPr vert="horz" lIns="91440" tIns="45720" rIns="91440" bIns="45720" rtlCol="0" anchor="t">
            <a:normAutofit/>
          </a:bodyPr>
          <a:lstStyle/>
          <a:p>
            <a:r>
              <a:rPr lang="en-US" sz="4400"/>
              <a:t>Quick Introduction to PowerShell</a:t>
            </a:r>
          </a:p>
        </p:txBody>
      </p:sp>
      <p:sp>
        <p:nvSpPr>
          <p:cNvPr id="4" name="Content Placeholder 3">
            <a:extLst>
              <a:ext uri="{FF2B5EF4-FFF2-40B4-BE49-F238E27FC236}">
                <a16:creationId xmlns:a16="http://schemas.microsoft.com/office/drawing/2014/main" id="{BF8F57C2-D6CD-5FDA-AF20-2AEC293F5E8F}"/>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Powerful Toolset</a:t>
            </a:r>
          </a:p>
          <a:p>
            <a:pPr marL="0" lvl="1" indent="0">
              <a:buNone/>
            </a:pPr>
            <a:r>
              <a:rPr lang="en-US" sz="1400"/>
              <a:t>PowerShell is a comprehensive toolset designed specifically for system administrators and developers, enhancing productivity.</a:t>
            </a:r>
          </a:p>
          <a:p>
            <a:pPr marL="0" indent="0">
              <a:spcBef>
                <a:spcPts val="2500"/>
              </a:spcBef>
              <a:buNone/>
            </a:pPr>
            <a:r>
              <a:rPr lang="en-US" sz="1400" b="1"/>
              <a:t>Automation Capabilities</a:t>
            </a:r>
          </a:p>
          <a:p>
            <a:pPr marL="0" lvl="1" indent="0">
              <a:buNone/>
            </a:pPr>
            <a:r>
              <a:rPr lang="en-US" sz="1400"/>
              <a:t>With PowerShell, users can automate routine system management tasks, saving time and reducing errors.</a:t>
            </a:r>
          </a:p>
          <a:p>
            <a:pPr marL="0" indent="0">
              <a:spcBef>
                <a:spcPts val="2500"/>
              </a:spcBef>
              <a:buNone/>
            </a:pPr>
            <a:r>
              <a:rPr lang="en-US" sz="1400" b="1"/>
              <a:t>Scripts and Cmdlets</a:t>
            </a:r>
          </a:p>
          <a:p>
            <a:pPr marL="0" lvl="1" indent="0">
              <a:buNone/>
            </a:pPr>
            <a:r>
              <a:rPr lang="en-US" sz="1400"/>
              <a:t>PowerShell utilizes scripts and cmdlets to execute commands, allowing for seamless management of systems and applications.</a:t>
            </a:r>
            <a:endParaRPr lang="en-GB" sz="1400"/>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411285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DE57300-C7FF-4578-99A0-42B0295B1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B8F8250-7A81-4A19-87AD-FFB2CE4E39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99F38FC-2DEA-2647-C409-EF75720C1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Content Placeholder 4" descr="4K Resolution">
            <a:extLst>
              <a:ext uri="{FF2B5EF4-FFF2-40B4-BE49-F238E27FC236}">
                <a16:creationId xmlns:a16="http://schemas.microsoft.com/office/drawing/2014/main" id="{A2D60C5E-8E77-4956-AF8D-DF0B30F3F990}"/>
              </a:ext>
            </a:extLst>
          </p:cNvPr>
          <p:cNvPicPr>
            <a:picLocks noGrp="1" noChangeAspect="1"/>
          </p:cNvPicPr>
          <p:nvPr>
            <p:ph sz="half" idx="1"/>
          </p:nvPr>
        </p:nvPicPr>
        <p:blipFill>
          <a:blip r:embed="rId3"/>
          <a:srcRect l="29468" r="29852" b="-1"/>
          <a:stretch/>
        </p:blipFill>
        <p:spPr>
          <a:xfrm>
            <a:off x="517869" y="508091"/>
            <a:ext cx="4221911" cy="5837918"/>
          </a:xfrm>
          <a:prstGeom prst="rect">
            <a:avLst/>
          </a:prstGeom>
        </p:spPr>
      </p:pic>
      <p:sp>
        <p:nvSpPr>
          <p:cNvPr id="2" name="Title 1">
            <a:extLst>
              <a:ext uri="{FF2B5EF4-FFF2-40B4-BE49-F238E27FC236}">
                <a16:creationId xmlns:a16="http://schemas.microsoft.com/office/drawing/2014/main" id="{01063318-8756-C83A-A4F5-3EEBA0E4A189}"/>
              </a:ext>
            </a:extLst>
          </p:cNvPr>
          <p:cNvSpPr>
            <a:spLocks noGrp="1"/>
          </p:cNvSpPr>
          <p:nvPr>
            <p:ph type="title"/>
          </p:nvPr>
        </p:nvSpPr>
        <p:spPr>
          <a:xfrm>
            <a:off x="5438762" y="976160"/>
            <a:ext cx="6232310" cy="1463040"/>
          </a:xfrm>
        </p:spPr>
        <p:txBody>
          <a:bodyPr vert="horz" lIns="91440" tIns="45720" rIns="91440" bIns="45720" rtlCol="0" anchor="t">
            <a:normAutofit/>
          </a:bodyPr>
          <a:lstStyle/>
          <a:p>
            <a:r>
              <a:rPr lang="en-US" sz="4400"/>
              <a:t>Benefits of Using PowerShell in DevOps</a:t>
            </a:r>
          </a:p>
        </p:txBody>
      </p:sp>
      <p:sp>
        <p:nvSpPr>
          <p:cNvPr id="4" name="Content Placeholder 3">
            <a:extLst>
              <a:ext uri="{FF2B5EF4-FFF2-40B4-BE49-F238E27FC236}">
                <a16:creationId xmlns:a16="http://schemas.microsoft.com/office/drawing/2014/main" id="{600D2DEF-CE3B-6246-E372-527C5A9F26C7}"/>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8775" y="2577871"/>
            <a:ext cx="6232310" cy="3768137"/>
          </a:xfrm>
        </p:spPr>
        <p:txBody>
          <a:bodyPr>
            <a:normAutofit/>
          </a:bodyPr>
          <a:lstStyle/>
          <a:p>
            <a:pPr marL="0" indent="0">
              <a:spcBef>
                <a:spcPts val="2500"/>
              </a:spcBef>
              <a:buNone/>
            </a:pPr>
            <a:r>
              <a:rPr lang="en-US" sz="1400" b="1"/>
              <a:t>Improved Automation Capabilities</a:t>
            </a:r>
          </a:p>
          <a:p>
            <a:pPr marL="0" lvl="1" indent="0">
              <a:buNone/>
            </a:pPr>
            <a:r>
              <a:rPr lang="en-US" sz="1400"/>
              <a:t>PowerShell enhances automation in DevOps, allowing teams to streamline repetitive tasks and processes efficiently.</a:t>
            </a:r>
          </a:p>
          <a:p>
            <a:pPr marL="0" indent="0">
              <a:spcBef>
                <a:spcPts val="2500"/>
              </a:spcBef>
              <a:buNone/>
            </a:pPr>
            <a:r>
              <a:rPr lang="en-US" sz="1400" b="1"/>
              <a:t>Consistency in Deployment</a:t>
            </a:r>
          </a:p>
          <a:p>
            <a:pPr marL="0" lvl="1" indent="0">
              <a:buNone/>
            </a:pPr>
            <a:r>
              <a:rPr lang="en-US" sz="1400"/>
              <a:t>By using PowerShell, teams can ensure consistent deployment processes across different environments, reducing errors and improving reliability.</a:t>
            </a:r>
          </a:p>
          <a:p>
            <a:pPr marL="0" indent="0">
              <a:spcBef>
                <a:spcPts val="2500"/>
              </a:spcBef>
              <a:buNone/>
            </a:pPr>
            <a:r>
              <a:rPr lang="en-US" sz="1400" b="1"/>
              <a:t>Seamless Integration</a:t>
            </a:r>
          </a:p>
          <a:p>
            <a:pPr marL="0" lvl="1" indent="0">
              <a:buNone/>
            </a:pPr>
            <a:r>
              <a:rPr lang="en-US" sz="1400"/>
              <a:t>PowerShell's ability to integrate with various systems and tools allows for a cohesive DevOps workflow, enhancing productivity.</a:t>
            </a:r>
            <a:endParaRPr lang="en-GB" sz="1400"/>
          </a:p>
        </p:txBody>
      </p:sp>
      <p:sp>
        <p:nvSpPr>
          <p:cNvPr id="18" name="Freeform: Shape 17">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5358108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GestaltVTI">
  <a:themeElements>
    <a:clrScheme name="Custom 86">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Bierstad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TotalTime>
  <Words>2448</Words>
  <Application>Microsoft Office PowerPoint</Application>
  <PresentationFormat>Widescreen</PresentationFormat>
  <Paragraphs>208</Paragraphs>
  <Slides>28</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Aptos</vt:lpstr>
      <vt:lpstr>Arial</vt:lpstr>
      <vt:lpstr>Bierstadt</vt:lpstr>
      <vt:lpstr>Neue Haas Grotesk Text Pro</vt:lpstr>
      <vt:lpstr>GestaltVTI</vt:lpstr>
      <vt:lpstr>PowerShell for Azure DevOps: Streamlining CI/CD Pipelines</vt:lpstr>
      <vt:lpstr>Agenda for Today's Presentation</vt:lpstr>
      <vt:lpstr>Introduction</vt:lpstr>
      <vt:lpstr>Brief Overview of Azure DevOps</vt:lpstr>
      <vt:lpstr>Importance of CI/CD in Modern Software Development</vt:lpstr>
      <vt:lpstr>Role of PowerShell in Automating DevOps Processes</vt:lpstr>
      <vt:lpstr>What Is PowerShell?</vt:lpstr>
      <vt:lpstr>Quick Introduction to PowerShell</vt:lpstr>
      <vt:lpstr>Benefits of Using PowerShell in DevOps</vt:lpstr>
      <vt:lpstr>Overview of PowerShell Modules Relevant to Azure DevOps</vt:lpstr>
      <vt:lpstr>Azure DevOps Overview</vt:lpstr>
      <vt:lpstr>Key Components of Azure DevOps (Repos, Pipelines, Boards, Etc.)</vt:lpstr>
      <vt:lpstr>How CI/CD Fits Into the Azure DevOps Ecosystem</vt:lpstr>
      <vt:lpstr>PowerShell Cmdlets for Azure DevOps</vt:lpstr>
      <vt:lpstr>Introduction to Azure DevOps PowerShell Module</vt:lpstr>
      <vt:lpstr>Key Cmdlets for Managing Azure DevOps Resources (E.g., Get-AzDevOpsProject, New-AzDevOpsPipeline, Etc.)</vt:lpstr>
      <vt:lpstr>Setting Up Your Environment</vt:lpstr>
      <vt:lpstr>Prerequisites for Using PowerShell with Azure DevOps</vt:lpstr>
      <vt:lpstr>Installing the Azure DevOps PowerShell Module</vt:lpstr>
      <vt:lpstr>Authenticating to Azure DevOps Using PowerShell</vt:lpstr>
      <vt:lpstr>Technical Demo Overview</vt:lpstr>
      <vt:lpstr>Briefly Outline What You Will Demonstrate</vt:lpstr>
      <vt:lpstr>Example Scenario: Automating the Creation of a CI/CD Pipeline Using PowerShell</vt:lpstr>
      <vt:lpstr>Best Practices</vt:lpstr>
      <vt:lpstr>Tips for Using PowerShell in Azure DevOps</vt:lpstr>
      <vt:lpstr>Error Handling and Logging</vt:lpstr>
      <vt:lpstr>Version Control for PowerShell Scripts</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Lewis McKee</dc:creator>
  <cp:lastModifiedBy>Lewis McKee</cp:lastModifiedBy>
  <cp:revision>1</cp:revision>
  <dcterms:created xsi:type="dcterms:W3CDTF">2025-03-13T17:10:08Z</dcterms:created>
  <dcterms:modified xsi:type="dcterms:W3CDTF">2025-03-13T17:16:38Z</dcterms:modified>
</cp:coreProperties>
</file>